
<file path=[Content_Types].xml><?xml version="1.0" encoding="utf-8"?>
<Types xmlns="http://schemas.openxmlformats.org/package/2006/content-types">
  <Default Extension="fntdata" ContentType="application/x-fontdata"/>
  <Default Extension="jpeg" ContentType="image/jpe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6" r:id="rId11"/>
    <p:sldId id="267" r:id="rId12"/>
    <p:sldId id="268" r:id="rId13"/>
  </p:sldIdLst>
  <p:sldSz cx="7772400" cy="10058400"/>
  <p:notesSz cx="6858000" cy="9144000"/>
  <p:embeddedFontLst>
    <p:embeddedFont>
      <p:font typeface="Gordita" panose="020B0604020202020204" charset="0"/>
      <p:regular r:id="rId14"/>
    </p:embeddedFont>
    <p:embeddedFont>
      <p:font typeface="Gordita Bold" panose="020B0604020202020204" charset="0"/>
      <p:regular r:id="rId15"/>
    </p:embeddedFont>
    <p:embeddedFont>
      <p:font typeface="Open Sans" panose="020B0606030504020204" pitchFamily="34" charset="0"/>
      <p:regular r:id="rId16"/>
    </p:embeddedFont>
    <p:embeddedFont>
      <p:font typeface="Open Sans Bold" panose="020B0604020202020204" charset="0"/>
      <p:regular r:id="rId1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5" autoAdjust="0"/>
    <p:restoredTop sz="94617" autoAdjust="0"/>
  </p:normalViewPr>
  <p:slideViewPr>
    <p:cSldViewPr>
      <p:cViewPr varScale="1">
        <p:scale>
          <a:sx n="90" d="100"/>
          <a:sy n="90" d="100"/>
        </p:scale>
        <p:origin x="2928"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4.fntdata"/><Relationship Id="rId2" Type="http://schemas.openxmlformats.org/officeDocument/2006/relationships/slide" Target="slides/slide1.xml"/><Relationship Id="rId16" Type="http://schemas.openxmlformats.org/officeDocument/2006/relationships/font" Target="fonts/font3.fntdata"/><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2.fntdata"/><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4/16/2026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4/16/2026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4/16/2026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4/16/2026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4/16/2026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4/16/2026</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svg"/><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svg"/><Relationship Id="rId4" Type="http://schemas.openxmlformats.org/officeDocument/2006/relationships/image" Target="../media/image3.svg"/><Relationship Id="rId9" Type="http://schemas.openxmlformats.org/officeDocument/2006/relationships/image" Target="../media/image8.svg"/></Relationships>
</file>

<file path=ppt/slides/_rels/slide10.xml.rels><?xml version="1.0" encoding="UTF-8" standalone="yes"?>
<Relationships xmlns="http://schemas.openxmlformats.org/package/2006/relationships"><Relationship Id="rId2" Type="http://schemas.openxmlformats.org/officeDocument/2006/relationships/image" Target="../media/image11.sv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9.sv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svg"/><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svg"/><Relationship Id="rId4" Type="http://schemas.openxmlformats.org/officeDocument/2006/relationships/image" Target="../media/image3.svg"/><Relationship Id="rId9" Type="http://schemas.openxmlformats.org/officeDocument/2006/relationships/image" Target="../media/image8.svg"/></Relationships>
</file>

<file path=ppt/slides/_rels/slide2.xml.rels><?xml version="1.0" encoding="UTF-8" standalone="yes"?>
<Relationships xmlns="http://schemas.openxmlformats.org/package/2006/relationships"><Relationship Id="rId2" Type="http://schemas.openxmlformats.org/officeDocument/2006/relationships/image" Target="../media/image9.sv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9.sv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9.sv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0.sv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9.sv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A1727"/>
        </a:solidFill>
        <a:effectLst/>
      </p:bgPr>
    </p:bg>
    <p:spTree>
      <p:nvGrpSpPr>
        <p:cNvPr id="1" name=""/>
        <p:cNvGrpSpPr/>
        <p:nvPr/>
      </p:nvGrpSpPr>
      <p:grpSpPr>
        <a:xfrm>
          <a:off x="0" y="0"/>
          <a:ext cx="0" cy="0"/>
          <a:chOff x="0" y="0"/>
          <a:chExt cx="0" cy="0"/>
        </a:xfrm>
      </p:grpSpPr>
      <p:sp>
        <p:nvSpPr>
          <p:cNvPr id="2" name="TextBox 2"/>
          <p:cNvSpPr txBox="1">
            <a:spLocks noGrp="1"/>
          </p:cNvSpPr>
          <p:nvPr>
            <p:ph type="title" idx="4294967295"/>
          </p:nvPr>
        </p:nvSpPr>
        <p:spPr>
          <a:xfrm>
            <a:off x="1489150" y="4485997"/>
            <a:ext cx="4794099" cy="2320640"/>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l" defTabSz="914400" rtl="0" eaLnBrk="1" fontAlgn="auto" latinLnBrk="0" hangingPunct="1">
              <a:lnSpc>
                <a:spcPts val="10031"/>
              </a:lnSpc>
              <a:spcBef>
                <a:spcPts val="0"/>
              </a:spcBef>
              <a:spcAft>
                <a:spcPts val="0"/>
              </a:spcAft>
              <a:buClrTx/>
              <a:buSzTx/>
              <a:buFontTx/>
              <a:buNone/>
              <a:tabLst/>
              <a:defRPr/>
            </a:pPr>
            <a:r>
              <a:rPr kumimoji="0" lang="en-GB" sz="7716" b="0" i="0" u="none" strike="noStrike" kern="1200" cap="none" spc="0" normalizeH="0" baseline="0" noProof="0" dirty="0">
                <a:ln>
                  <a:noFill/>
                </a:ln>
                <a:solidFill>
                  <a:srgbClr val="FFFFFF"/>
                </a:solidFill>
                <a:effectLst/>
                <a:uLnTx/>
                <a:uFillTx/>
                <a:latin typeface="Gordita"/>
                <a:ea typeface="Gordita"/>
                <a:cs typeface="Gordita"/>
                <a:sym typeface="Gordita"/>
              </a:rPr>
              <a:t>Employer</a:t>
            </a:r>
          </a:p>
          <a:p>
            <a:pPr marL="0" marR="0" lvl="0" indent="0" algn="just" defTabSz="914400" rtl="0" eaLnBrk="1" fontAlgn="auto" latinLnBrk="0" hangingPunct="1">
              <a:lnSpc>
                <a:spcPts val="8467"/>
              </a:lnSpc>
              <a:spcBef>
                <a:spcPts val="0"/>
              </a:spcBef>
              <a:spcAft>
                <a:spcPts val="0"/>
              </a:spcAft>
              <a:buClrTx/>
              <a:buSzTx/>
              <a:buFontTx/>
              <a:buNone/>
              <a:tabLst/>
              <a:defRPr/>
            </a:pPr>
            <a:r>
              <a:rPr kumimoji="0" lang="en-GB" sz="6513" b="1" i="0" u="none" strike="noStrike" kern="1200" cap="none" spc="0" normalizeH="0" baseline="0" noProof="0" dirty="0">
                <a:ln>
                  <a:noFill/>
                </a:ln>
                <a:solidFill>
                  <a:srgbClr val="FAECC8"/>
                </a:solidFill>
                <a:effectLst/>
                <a:uLnTx/>
                <a:uFillTx/>
                <a:latin typeface="Gordita Bold"/>
                <a:ea typeface="Gordita Bold"/>
                <a:cs typeface="Gordita Bold"/>
                <a:sym typeface="Gordita Bold"/>
              </a:rPr>
              <a:t>Collective</a:t>
            </a:r>
          </a:p>
        </p:txBody>
      </p:sp>
      <p:sp>
        <p:nvSpPr>
          <p:cNvPr id="3" name="TextBox 3"/>
          <p:cNvSpPr txBox="1"/>
          <p:nvPr/>
        </p:nvSpPr>
        <p:spPr>
          <a:xfrm>
            <a:off x="459534" y="7157124"/>
            <a:ext cx="6853331" cy="542313"/>
          </a:xfrm>
          <a:prstGeom prst="rect">
            <a:avLst/>
          </a:prstGeom>
        </p:spPr>
        <p:txBody>
          <a:bodyPr lIns="0" tIns="0" rIns="0" bIns="0" rtlCol="0" anchor="t">
            <a:spAutoFit/>
          </a:bodyPr>
          <a:lstStyle/>
          <a:p>
            <a:pPr algn="l">
              <a:lnSpc>
                <a:spcPts val="4525"/>
              </a:lnSpc>
            </a:pPr>
            <a:r>
              <a:rPr lang="en-GB" sz="3016" b="1" spc="0" noProof="0" dirty="0">
                <a:solidFill>
                  <a:srgbClr val="38D5FF"/>
                </a:solidFill>
                <a:latin typeface="Open Sans Bold"/>
                <a:ea typeface="Open Sans Bold"/>
                <a:cs typeface="Open Sans Bold"/>
                <a:sym typeface="Open Sans Bold"/>
              </a:rPr>
              <a:t>Accountability</a:t>
            </a:r>
            <a:r>
              <a:rPr lang="en-GB" sz="3016" b="1" spc="0" noProof="0" dirty="0">
                <a:solidFill>
                  <a:srgbClr val="FFFFFF"/>
                </a:solidFill>
                <a:latin typeface="Open Sans Bold"/>
                <a:ea typeface="Open Sans Bold"/>
                <a:cs typeface="Open Sans Bold"/>
                <a:sym typeface="Open Sans Bold"/>
              </a:rPr>
              <a:t>. </a:t>
            </a:r>
            <a:r>
              <a:rPr lang="en-GB" sz="3016" b="1" spc="0" noProof="0" dirty="0">
                <a:solidFill>
                  <a:srgbClr val="FFC738"/>
                </a:solidFill>
                <a:latin typeface="Open Sans Bold"/>
                <a:ea typeface="Open Sans Bold"/>
                <a:cs typeface="Open Sans Bold"/>
                <a:sym typeface="Open Sans Bold"/>
              </a:rPr>
              <a:t>Action</a:t>
            </a:r>
            <a:r>
              <a:rPr lang="en-GB" sz="3016" b="1" spc="0" noProof="0" dirty="0">
                <a:solidFill>
                  <a:srgbClr val="FFFFFF"/>
                </a:solidFill>
                <a:latin typeface="Open Sans Bold"/>
                <a:ea typeface="Open Sans Bold"/>
                <a:cs typeface="Open Sans Bold"/>
                <a:sym typeface="Open Sans Bold"/>
              </a:rPr>
              <a:t>. </a:t>
            </a:r>
            <a:r>
              <a:rPr lang="en-GB" sz="3016" b="1" spc="0" noProof="0" dirty="0">
                <a:solidFill>
                  <a:srgbClr val="EF3F9E"/>
                </a:solidFill>
                <a:latin typeface="Open Sans Bold"/>
                <a:ea typeface="Open Sans Bold"/>
                <a:cs typeface="Open Sans Bold"/>
                <a:sym typeface="Open Sans Bold"/>
              </a:rPr>
              <a:t>Real change</a:t>
            </a:r>
            <a:r>
              <a:rPr lang="en-GB" sz="3016" b="1" spc="0" noProof="0" dirty="0">
                <a:solidFill>
                  <a:srgbClr val="FFFFFF"/>
                </a:solidFill>
                <a:latin typeface="Open Sans Bold"/>
                <a:ea typeface="Open Sans Bold"/>
                <a:cs typeface="Open Sans Bold"/>
                <a:sym typeface="Open Sans Bold"/>
              </a:rPr>
              <a:t>.</a:t>
            </a:r>
          </a:p>
        </p:txBody>
      </p:sp>
      <p:grpSp>
        <p:nvGrpSpPr>
          <p:cNvPr id="6" name="Group 6" descr="Four pale-coloured circles overlap, with stick people representing visible and non-visible Disabilities. Text below reads Employer Collective. "/>
          <p:cNvGrpSpPr/>
          <p:nvPr/>
        </p:nvGrpSpPr>
        <p:grpSpPr>
          <a:xfrm>
            <a:off x="1223625" y="1137472"/>
            <a:ext cx="5325150" cy="3257503"/>
            <a:chOff x="0" y="0"/>
            <a:chExt cx="7100200" cy="4343337"/>
          </a:xfrm>
        </p:grpSpPr>
        <p:grpSp>
          <p:nvGrpSpPr>
            <p:cNvPr id="7" name="Group 7"/>
            <p:cNvGrpSpPr/>
            <p:nvPr/>
          </p:nvGrpSpPr>
          <p:grpSpPr>
            <a:xfrm>
              <a:off x="1447779" y="0"/>
              <a:ext cx="2895558" cy="2895558"/>
              <a:chOff x="0" y="0"/>
              <a:chExt cx="812800" cy="812800"/>
            </a:xfrm>
          </p:grpSpPr>
          <p:sp>
            <p:nvSpPr>
              <p:cNvPr id="8" name="Freeform 8"/>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CDE8FF"/>
              </a:solidFill>
              <a:ln w="9525" cap="sq">
                <a:solidFill>
                  <a:srgbClr val="FFFFFF"/>
                </a:solidFill>
                <a:prstDash val="solid"/>
                <a:miter/>
              </a:ln>
            </p:spPr>
            <p:txBody>
              <a:bodyPr/>
              <a:lstStyle/>
              <a:p>
                <a:endParaRPr lang="en-GB" noProof="0" dirty="0"/>
              </a:p>
            </p:txBody>
          </p:sp>
          <p:sp>
            <p:nvSpPr>
              <p:cNvPr id="9" name="TextBox 9"/>
              <p:cNvSpPr txBox="1"/>
              <p:nvPr/>
            </p:nvSpPr>
            <p:spPr>
              <a:xfrm>
                <a:off x="76200" y="76200"/>
                <a:ext cx="660400" cy="660400"/>
              </a:xfrm>
              <a:prstGeom prst="rect">
                <a:avLst/>
              </a:prstGeom>
            </p:spPr>
            <p:txBody>
              <a:bodyPr lIns="466167" tIns="466167" rIns="466167" bIns="466167" rtlCol="0" anchor="ctr"/>
              <a:lstStyle/>
              <a:p>
                <a:pPr algn="ctr">
                  <a:lnSpc>
                    <a:spcPts val="559"/>
                  </a:lnSpc>
                </a:pPr>
                <a:endParaRPr lang="en-GB" noProof="0" dirty="0"/>
              </a:p>
            </p:txBody>
          </p:sp>
        </p:grpSp>
        <p:sp>
          <p:nvSpPr>
            <p:cNvPr id="10" name="Freeform 10"/>
            <p:cNvSpPr/>
            <p:nvPr/>
          </p:nvSpPr>
          <p:spPr>
            <a:xfrm>
              <a:off x="2255842" y="420844"/>
              <a:ext cx="1279433" cy="2591256"/>
            </a:xfrm>
            <a:custGeom>
              <a:avLst/>
              <a:gdLst/>
              <a:ahLst/>
              <a:cxnLst/>
              <a:rect l="l" t="t" r="r" b="b"/>
              <a:pathLst>
                <a:path w="1279433" h="2591256">
                  <a:moveTo>
                    <a:pt x="0" y="0"/>
                  </a:moveTo>
                  <a:lnTo>
                    <a:pt x="1279433" y="0"/>
                  </a:lnTo>
                  <a:lnTo>
                    <a:pt x="1279433" y="2591256"/>
                  </a:lnTo>
                  <a:lnTo>
                    <a:pt x="0" y="2591256"/>
                  </a:lnTo>
                  <a:lnTo>
                    <a:pt x="0" y="0"/>
                  </a:lnTo>
                  <a:close/>
                </a:path>
              </a:pathLst>
            </a:custGeom>
            <a:blipFill>
              <a:blip>
                <a:extLst>
                  <a:ext uri="{96DAC541-7B7A-43D3-8B79-37D633B846F1}">
                    <asvg:svgBlip xmlns:asvg="http://schemas.microsoft.com/office/drawing/2016/SVG/main" r:embed="rId2"/>
                  </a:ext>
                </a:extLst>
              </a:blip>
              <a:stretch>
                <a:fillRect/>
              </a:stretch>
            </a:blipFill>
          </p:spPr>
          <p:txBody>
            <a:bodyPr/>
            <a:lstStyle/>
            <a:p>
              <a:endParaRPr lang="en-GB" noProof="0" dirty="0"/>
            </a:p>
          </p:txBody>
        </p:sp>
        <p:grpSp>
          <p:nvGrpSpPr>
            <p:cNvPr id="11" name="Group 11"/>
            <p:cNvGrpSpPr/>
            <p:nvPr/>
          </p:nvGrpSpPr>
          <p:grpSpPr>
            <a:xfrm>
              <a:off x="0" y="1447779"/>
              <a:ext cx="2895558" cy="2895558"/>
              <a:chOff x="0" y="0"/>
              <a:chExt cx="812800" cy="812800"/>
            </a:xfrm>
          </p:grpSpPr>
          <p:sp>
            <p:nvSpPr>
              <p:cNvPr id="12" name="Freeform 12"/>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AECC8"/>
              </a:solidFill>
              <a:ln w="9525" cap="sq">
                <a:solidFill>
                  <a:srgbClr val="FFFFFF"/>
                </a:solidFill>
                <a:prstDash val="solid"/>
                <a:miter/>
              </a:ln>
            </p:spPr>
            <p:txBody>
              <a:bodyPr/>
              <a:lstStyle/>
              <a:p>
                <a:endParaRPr lang="en-GB" noProof="0" dirty="0"/>
              </a:p>
            </p:txBody>
          </p:sp>
          <p:sp>
            <p:nvSpPr>
              <p:cNvPr id="13" name="TextBox 13"/>
              <p:cNvSpPr txBox="1"/>
              <p:nvPr/>
            </p:nvSpPr>
            <p:spPr>
              <a:xfrm>
                <a:off x="76200" y="76200"/>
                <a:ext cx="660400" cy="660400"/>
              </a:xfrm>
              <a:prstGeom prst="rect">
                <a:avLst/>
              </a:prstGeom>
            </p:spPr>
            <p:txBody>
              <a:bodyPr lIns="466167" tIns="466167" rIns="466167" bIns="466167" rtlCol="0" anchor="ctr"/>
              <a:lstStyle/>
              <a:p>
                <a:pPr algn="ctr">
                  <a:lnSpc>
                    <a:spcPts val="559"/>
                  </a:lnSpc>
                </a:pPr>
                <a:endParaRPr lang="en-GB" noProof="0" dirty="0"/>
              </a:p>
            </p:txBody>
          </p:sp>
        </p:grpSp>
        <p:sp>
          <p:nvSpPr>
            <p:cNvPr id="14" name="Freeform 14"/>
            <p:cNvSpPr/>
            <p:nvPr/>
          </p:nvSpPr>
          <p:spPr>
            <a:xfrm>
              <a:off x="871661" y="2333111"/>
              <a:ext cx="1152237" cy="2010226"/>
            </a:xfrm>
            <a:custGeom>
              <a:avLst/>
              <a:gdLst/>
              <a:ahLst/>
              <a:cxnLst/>
              <a:rect l="l" t="t" r="r" b="b"/>
              <a:pathLst>
                <a:path w="1152237" h="2010226">
                  <a:moveTo>
                    <a:pt x="0" y="0"/>
                  </a:moveTo>
                  <a:lnTo>
                    <a:pt x="1152237" y="0"/>
                  </a:lnTo>
                  <a:lnTo>
                    <a:pt x="1152237" y="2010226"/>
                  </a:lnTo>
                  <a:lnTo>
                    <a:pt x="0" y="2010226"/>
                  </a:lnTo>
                  <a:lnTo>
                    <a:pt x="0" y="0"/>
                  </a:lnTo>
                  <a:close/>
                </a:path>
              </a:pathLst>
            </a:custGeom>
            <a:blipFill>
              <a:blip>
                <a:extLst>
                  <a:ext uri="{96DAC541-7B7A-43D3-8B79-37D633B846F1}">
                    <asvg:svgBlip xmlns:asvg="http://schemas.microsoft.com/office/drawing/2016/SVG/main" r:embed="rId3"/>
                  </a:ext>
                </a:extLst>
              </a:blip>
              <a:stretch>
                <a:fillRect b="-35665"/>
              </a:stretch>
            </a:blipFill>
          </p:spPr>
          <p:txBody>
            <a:bodyPr/>
            <a:lstStyle/>
            <a:p>
              <a:endParaRPr lang="en-GB" noProof="0" dirty="0"/>
            </a:p>
          </p:txBody>
        </p:sp>
        <p:grpSp>
          <p:nvGrpSpPr>
            <p:cNvPr id="15" name="Group 15"/>
            <p:cNvGrpSpPr/>
            <p:nvPr/>
          </p:nvGrpSpPr>
          <p:grpSpPr>
            <a:xfrm>
              <a:off x="0" y="1447779"/>
              <a:ext cx="2895558" cy="2895558"/>
              <a:chOff x="0" y="0"/>
              <a:chExt cx="812800" cy="812800"/>
            </a:xfrm>
          </p:grpSpPr>
          <p:sp>
            <p:nvSpPr>
              <p:cNvPr id="16" name="Freeform 16"/>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ln w="9525" cap="sq">
                <a:solidFill>
                  <a:srgbClr val="FFFFFF"/>
                </a:solidFill>
                <a:prstDash val="solid"/>
                <a:miter/>
              </a:ln>
            </p:spPr>
            <p:txBody>
              <a:bodyPr/>
              <a:lstStyle/>
              <a:p>
                <a:endParaRPr lang="en-GB" noProof="0" dirty="0"/>
              </a:p>
            </p:txBody>
          </p:sp>
          <p:sp>
            <p:nvSpPr>
              <p:cNvPr id="17" name="TextBox 17"/>
              <p:cNvSpPr txBox="1"/>
              <p:nvPr/>
            </p:nvSpPr>
            <p:spPr>
              <a:xfrm>
                <a:off x="76200" y="76200"/>
                <a:ext cx="660400" cy="660400"/>
              </a:xfrm>
              <a:prstGeom prst="rect">
                <a:avLst/>
              </a:prstGeom>
            </p:spPr>
            <p:txBody>
              <a:bodyPr lIns="466167" tIns="466167" rIns="466167" bIns="466167" rtlCol="0" anchor="ctr"/>
              <a:lstStyle/>
              <a:p>
                <a:pPr algn="ctr">
                  <a:lnSpc>
                    <a:spcPts val="559"/>
                  </a:lnSpc>
                </a:pPr>
                <a:endParaRPr lang="en-GB" noProof="0" dirty="0"/>
              </a:p>
            </p:txBody>
          </p:sp>
        </p:grpSp>
        <p:grpSp>
          <p:nvGrpSpPr>
            <p:cNvPr id="18" name="Group 18"/>
            <p:cNvGrpSpPr/>
            <p:nvPr/>
          </p:nvGrpSpPr>
          <p:grpSpPr>
            <a:xfrm>
              <a:off x="2646040" y="1447779"/>
              <a:ext cx="2895558" cy="2895558"/>
              <a:chOff x="0" y="0"/>
              <a:chExt cx="812800" cy="812800"/>
            </a:xfrm>
          </p:grpSpPr>
          <p:sp>
            <p:nvSpPr>
              <p:cNvPr id="19" name="Freeform 19"/>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FE0E4"/>
              </a:solidFill>
              <a:ln w="9525" cap="sq">
                <a:solidFill>
                  <a:srgbClr val="FFFFFF"/>
                </a:solidFill>
                <a:prstDash val="solid"/>
                <a:miter/>
              </a:ln>
            </p:spPr>
            <p:txBody>
              <a:bodyPr/>
              <a:lstStyle/>
              <a:p>
                <a:endParaRPr lang="en-GB" noProof="0" dirty="0"/>
              </a:p>
            </p:txBody>
          </p:sp>
          <p:sp>
            <p:nvSpPr>
              <p:cNvPr id="20" name="TextBox 20"/>
              <p:cNvSpPr txBox="1"/>
              <p:nvPr/>
            </p:nvSpPr>
            <p:spPr>
              <a:xfrm>
                <a:off x="76200" y="76200"/>
                <a:ext cx="660400" cy="660400"/>
              </a:xfrm>
              <a:prstGeom prst="rect">
                <a:avLst/>
              </a:prstGeom>
            </p:spPr>
            <p:txBody>
              <a:bodyPr lIns="466167" tIns="466167" rIns="466167" bIns="466167" rtlCol="0" anchor="ctr"/>
              <a:lstStyle/>
              <a:p>
                <a:pPr algn="ctr">
                  <a:lnSpc>
                    <a:spcPts val="559"/>
                  </a:lnSpc>
                </a:pPr>
                <a:endParaRPr lang="en-GB" noProof="0" dirty="0"/>
              </a:p>
            </p:txBody>
          </p:sp>
        </p:grpSp>
        <p:sp>
          <p:nvSpPr>
            <p:cNvPr id="21" name="Freeform 21"/>
            <p:cNvSpPr/>
            <p:nvPr/>
          </p:nvSpPr>
          <p:spPr>
            <a:xfrm>
              <a:off x="3555252" y="2383793"/>
              <a:ext cx="1201380" cy="1814164"/>
            </a:xfrm>
            <a:custGeom>
              <a:avLst/>
              <a:gdLst/>
              <a:ahLst/>
              <a:cxnLst/>
              <a:rect l="l" t="t" r="r" b="b"/>
              <a:pathLst>
                <a:path w="1201380" h="1814164">
                  <a:moveTo>
                    <a:pt x="0" y="0"/>
                  </a:moveTo>
                  <a:lnTo>
                    <a:pt x="1201380" y="0"/>
                  </a:lnTo>
                  <a:lnTo>
                    <a:pt x="1201380" y="1814164"/>
                  </a:lnTo>
                  <a:lnTo>
                    <a:pt x="0" y="1814164"/>
                  </a:lnTo>
                  <a:lnTo>
                    <a:pt x="0" y="0"/>
                  </a:lnTo>
                  <a:close/>
                </a:path>
              </a:pathLst>
            </a:custGeom>
            <a:blipFill>
              <a:blip>
                <a:extLst>
                  <a:ext uri="{96DAC541-7B7A-43D3-8B79-37D633B846F1}">
                    <asvg:svgBlip xmlns:asvg="http://schemas.microsoft.com/office/drawing/2016/SVG/main" r:embed="rId3"/>
                  </a:ext>
                </a:extLst>
              </a:blip>
              <a:stretch>
                <a:fillRect b="-56739"/>
              </a:stretch>
            </a:blipFill>
          </p:spPr>
          <p:txBody>
            <a:bodyPr/>
            <a:lstStyle/>
            <a:p>
              <a:endParaRPr lang="en-GB" noProof="0" dirty="0"/>
            </a:p>
          </p:txBody>
        </p:sp>
        <p:sp>
          <p:nvSpPr>
            <p:cNvPr id="22" name="Freeform 22"/>
            <p:cNvSpPr/>
            <p:nvPr/>
          </p:nvSpPr>
          <p:spPr>
            <a:xfrm>
              <a:off x="3316245" y="2453672"/>
              <a:ext cx="393097" cy="821882"/>
            </a:xfrm>
            <a:custGeom>
              <a:avLst/>
              <a:gdLst/>
              <a:ahLst/>
              <a:cxnLst/>
              <a:rect l="l" t="t" r="r" b="b"/>
              <a:pathLst>
                <a:path w="393097" h="821882">
                  <a:moveTo>
                    <a:pt x="0" y="0"/>
                  </a:moveTo>
                  <a:lnTo>
                    <a:pt x="393097" y="0"/>
                  </a:lnTo>
                  <a:lnTo>
                    <a:pt x="393097" y="821882"/>
                  </a:lnTo>
                  <a:lnTo>
                    <a:pt x="0" y="821882"/>
                  </a:lnTo>
                  <a:lnTo>
                    <a:pt x="0" y="0"/>
                  </a:lnTo>
                  <a:close/>
                </a:path>
              </a:pathLst>
            </a:custGeom>
            <a:blipFill>
              <a:blip>
                <a:extLst>
                  <a:ext uri="{96DAC541-7B7A-43D3-8B79-37D633B846F1}">
                    <asvg:svgBlip xmlns:asvg="http://schemas.microsoft.com/office/drawing/2016/SVG/main" r:embed="rId4"/>
                  </a:ext>
                </a:extLst>
              </a:blip>
              <a:stretch>
                <a:fillRect r="-73410" b="-17230"/>
              </a:stretch>
            </a:blipFill>
          </p:spPr>
          <p:txBody>
            <a:bodyPr/>
            <a:lstStyle/>
            <a:p>
              <a:endParaRPr lang="en-GB" noProof="0" dirty="0"/>
            </a:p>
          </p:txBody>
        </p:sp>
        <p:sp>
          <p:nvSpPr>
            <p:cNvPr id="23" name="Freeform 23"/>
            <p:cNvSpPr/>
            <p:nvPr/>
          </p:nvSpPr>
          <p:spPr>
            <a:xfrm rot="6137533">
              <a:off x="3750681" y="3306808"/>
              <a:ext cx="244303" cy="244303"/>
            </a:xfrm>
            <a:custGeom>
              <a:avLst/>
              <a:gdLst/>
              <a:ahLst/>
              <a:cxnLst/>
              <a:rect l="l" t="t" r="r" b="b"/>
              <a:pathLst>
                <a:path w="244303" h="244303">
                  <a:moveTo>
                    <a:pt x="0" y="0"/>
                  </a:moveTo>
                  <a:lnTo>
                    <a:pt x="244302" y="0"/>
                  </a:lnTo>
                  <a:lnTo>
                    <a:pt x="244302" y="244303"/>
                  </a:lnTo>
                  <a:lnTo>
                    <a:pt x="0" y="244303"/>
                  </a:lnTo>
                  <a:lnTo>
                    <a:pt x="0" y="0"/>
                  </a:lnTo>
                  <a:close/>
                </a:path>
              </a:pathLst>
            </a:custGeom>
            <a:blipFill>
              <a:blip>
                <a:extLst>
                  <a:ext uri="{96DAC541-7B7A-43D3-8B79-37D633B846F1}">
                    <asvg:svgBlip xmlns:asvg="http://schemas.microsoft.com/office/drawing/2016/SVG/main" r:embed="rId5"/>
                  </a:ext>
                </a:extLst>
              </a:blip>
              <a:stretch>
                <a:fillRect/>
              </a:stretch>
            </a:blipFill>
          </p:spPr>
          <p:txBody>
            <a:bodyPr/>
            <a:lstStyle/>
            <a:p>
              <a:endParaRPr lang="en-GB" noProof="0" dirty="0"/>
            </a:p>
          </p:txBody>
        </p:sp>
        <p:sp>
          <p:nvSpPr>
            <p:cNvPr id="24" name="Freeform 24"/>
            <p:cNvSpPr/>
            <p:nvPr/>
          </p:nvSpPr>
          <p:spPr>
            <a:xfrm rot="7897176">
              <a:off x="3878226" y="3068229"/>
              <a:ext cx="241120" cy="251823"/>
            </a:xfrm>
            <a:custGeom>
              <a:avLst/>
              <a:gdLst/>
              <a:ahLst/>
              <a:cxnLst/>
              <a:rect l="l" t="t" r="r" b="b"/>
              <a:pathLst>
                <a:path w="241120" h="251823">
                  <a:moveTo>
                    <a:pt x="0" y="0"/>
                  </a:moveTo>
                  <a:lnTo>
                    <a:pt x="241120" y="0"/>
                  </a:lnTo>
                  <a:lnTo>
                    <a:pt x="241120" y="251822"/>
                  </a:lnTo>
                  <a:lnTo>
                    <a:pt x="0" y="251822"/>
                  </a:lnTo>
                  <a:lnTo>
                    <a:pt x="0" y="0"/>
                  </a:lnTo>
                  <a:close/>
                </a:path>
              </a:pathLst>
            </a:custGeom>
            <a:blipFill>
              <a:blip>
                <a:extLst>
                  <a:ext uri="{96DAC541-7B7A-43D3-8B79-37D633B846F1}">
                    <asvg:svgBlip xmlns:asvg="http://schemas.microsoft.com/office/drawing/2016/SVG/main" r:embed="rId6"/>
                  </a:ext>
                </a:extLst>
              </a:blip>
              <a:stretch>
                <a:fillRect/>
              </a:stretch>
            </a:blipFill>
          </p:spPr>
          <p:txBody>
            <a:bodyPr/>
            <a:lstStyle/>
            <a:p>
              <a:endParaRPr lang="en-GB" noProof="0" dirty="0"/>
            </a:p>
          </p:txBody>
        </p:sp>
        <p:sp>
          <p:nvSpPr>
            <p:cNvPr id="25" name="Freeform 25"/>
            <p:cNvSpPr/>
            <p:nvPr/>
          </p:nvSpPr>
          <p:spPr>
            <a:xfrm rot="-10685419">
              <a:off x="3492139" y="3264961"/>
              <a:ext cx="255004" cy="255004"/>
            </a:xfrm>
            <a:custGeom>
              <a:avLst/>
              <a:gdLst/>
              <a:ahLst/>
              <a:cxnLst/>
              <a:rect l="l" t="t" r="r" b="b"/>
              <a:pathLst>
                <a:path w="255004" h="255004">
                  <a:moveTo>
                    <a:pt x="0" y="0"/>
                  </a:moveTo>
                  <a:lnTo>
                    <a:pt x="255004" y="0"/>
                  </a:lnTo>
                  <a:lnTo>
                    <a:pt x="255004" y="255004"/>
                  </a:lnTo>
                  <a:lnTo>
                    <a:pt x="0" y="255004"/>
                  </a:lnTo>
                  <a:lnTo>
                    <a:pt x="0" y="0"/>
                  </a:lnTo>
                  <a:close/>
                </a:path>
              </a:pathLst>
            </a:custGeom>
            <a:blipFill>
              <a:blip>
                <a:extLst>
                  <a:ext uri="{96DAC541-7B7A-43D3-8B79-37D633B846F1}">
                    <asvg:svgBlip xmlns:asvg="http://schemas.microsoft.com/office/drawing/2016/SVG/main" r:embed="rId7"/>
                  </a:ext>
                </a:extLst>
              </a:blip>
              <a:stretch>
                <a:fillRect/>
              </a:stretch>
            </a:blipFill>
          </p:spPr>
          <p:txBody>
            <a:bodyPr/>
            <a:lstStyle/>
            <a:p>
              <a:endParaRPr lang="en-GB" noProof="0" dirty="0"/>
            </a:p>
          </p:txBody>
        </p:sp>
        <p:sp>
          <p:nvSpPr>
            <p:cNvPr id="26" name="Freeform 26"/>
            <p:cNvSpPr/>
            <p:nvPr/>
          </p:nvSpPr>
          <p:spPr>
            <a:xfrm>
              <a:off x="3785556" y="2171669"/>
              <a:ext cx="740975" cy="758130"/>
            </a:xfrm>
            <a:custGeom>
              <a:avLst/>
              <a:gdLst/>
              <a:ahLst/>
              <a:cxnLst/>
              <a:rect l="l" t="t" r="r" b="b"/>
              <a:pathLst>
                <a:path w="740975" h="758130">
                  <a:moveTo>
                    <a:pt x="0" y="0"/>
                  </a:moveTo>
                  <a:lnTo>
                    <a:pt x="740975" y="0"/>
                  </a:lnTo>
                  <a:lnTo>
                    <a:pt x="740975" y="758130"/>
                  </a:lnTo>
                  <a:lnTo>
                    <a:pt x="0" y="758130"/>
                  </a:lnTo>
                  <a:lnTo>
                    <a:pt x="0" y="0"/>
                  </a:lnTo>
                  <a:close/>
                </a:path>
              </a:pathLst>
            </a:custGeom>
            <a:blipFill>
              <a:blip>
                <a:extLst>
                  <a:ext uri="{96DAC541-7B7A-43D3-8B79-37D633B846F1}">
                    <asvg:svgBlip xmlns:asvg="http://schemas.microsoft.com/office/drawing/2016/SVG/main" r:embed="rId8"/>
                  </a:ext>
                </a:extLst>
              </a:blip>
              <a:stretch>
                <a:fillRect/>
              </a:stretch>
            </a:blipFill>
          </p:spPr>
          <p:txBody>
            <a:bodyPr/>
            <a:lstStyle/>
            <a:p>
              <a:endParaRPr lang="en-GB" noProof="0" dirty="0"/>
            </a:p>
          </p:txBody>
        </p:sp>
        <p:grpSp>
          <p:nvGrpSpPr>
            <p:cNvPr id="27" name="Group 27"/>
            <p:cNvGrpSpPr/>
            <p:nvPr/>
          </p:nvGrpSpPr>
          <p:grpSpPr>
            <a:xfrm>
              <a:off x="4204642" y="0"/>
              <a:ext cx="2895558" cy="2895558"/>
              <a:chOff x="0" y="0"/>
              <a:chExt cx="812800" cy="812800"/>
            </a:xfrm>
          </p:grpSpPr>
          <p:sp>
            <p:nvSpPr>
              <p:cNvPr id="28" name="Freeform 28"/>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D1EBBD"/>
              </a:solidFill>
              <a:ln w="9525" cap="sq">
                <a:solidFill>
                  <a:srgbClr val="FFFFFF"/>
                </a:solidFill>
                <a:prstDash val="solid"/>
                <a:miter/>
              </a:ln>
            </p:spPr>
            <p:txBody>
              <a:bodyPr/>
              <a:lstStyle/>
              <a:p>
                <a:endParaRPr lang="en-GB" noProof="0" dirty="0"/>
              </a:p>
            </p:txBody>
          </p:sp>
          <p:sp>
            <p:nvSpPr>
              <p:cNvPr id="29" name="TextBox 29"/>
              <p:cNvSpPr txBox="1"/>
              <p:nvPr/>
            </p:nvSpPr>
            <p:spPr>
              <a:xfrm>
                <a:off x="76200" y="76200"/>
                <a:ext cx="660400" cy="660400"/>
              </a:xfrm>
              <a:prstGeom prst="rect">
                <a:avLst/>
              </a:prstGeom>
            </p:spPr>
            <p:txBody>
              <a:bodyPr lIns="466167" tIns="466167" rIns="466167" bIns="466167" rtlCol="0" anchor="ctr"/>
              <a:lstStyle/>
              <a:p>
                <a:pPr algn="ctr">
                  <a:lnSpc>
                    <a:spcPts val="559"/>
                  </a:lnSpc>
                </a:pPr>
                <a:endParaRPr lang="en-GB" noProof="0" dirty="0"/>
              </a:p>
            </p:txBody>
          </p:sp>
        </p:grpSp>
        <p:sp>
          <p:nvSpPr>
            <p:cNvPr id="30" name="Freeform 30"/>
            <p:cNvSpPr/>
            <p:nvPr/>
          </p:nvSpPr>
          <p:spPr>
            <a:xfrm>
              <a:off x="5025299" y="594001"/>
              <a:ext cx="1254245" cy="2203524"/>
            </a:xfrm>
            <a:custGeom>
              <a:avLst/>
              <a:gdLst/>
              <a:ahLst/>
              <a:cxnLst/>
              <a:rect l="l" t="t" r="r" b="b"/>
              <a:pathLst>
                <a:path w="1254245" h="2203524">
                  <a:moveTo>
                    <a:pt x="0" y="0"/>
                  </a:moveTo>
                  <a:lnTo>
                    <a:pt x="1254245" y="0"/>
                  </a:lnTo>
                  <a:lnTo>
                    <a:pt x="1254245" y="2203525"/>
                  </a:lnTo>
                  <a:lnTo>
                    <a:pt x="0" y="2203525"/>
                  </a:lnTo>
                  <a:lnTo>
                    <a:pt x="0" y="0"/>
                  </a:lnTo>
                  <a:close/>
                </a:path>
              </a:pathLst>
            </a:custGeom>
            <a:blipFill>
              <a:blip>
                <a:extLst>
                  <a:ext uri="{96DAC541-7B7A-43D3-8B79-37D633B846F1}">
                    <asvg:svgBlip xmlns:asvg="http://schemas.microsoft.com/office/drawing/2016/SVG/main" r:embed="rId9"/>
                  </a:ext>
                </a:extLst>
              </a:blip>
              <a:stretch>
                <a:fillRect b="-43194"/>
              </a:stretch>
            </a:blipFill>
          </p:spPr>
          <p:txBody>
            <a:bodyPr/>
            <a:lstStyle/>
            <a:p>
              <a:endParaRPr lang="en-GB" noProof="0" dirty="0"/>
            </a:p>
          </p:txBody>
        </p:sp>
        <p:grpSp>
          <p:nvGrpSpPr>
            <p:cNvPr id="31" name="Group 31"/>
            <p:cNvGrpSpPr/>
            <p:nvPr/>
          </p:nvGrpSpPr>
          <p:grpSpPr>
            <a:xfrm>
              <a:off x="4204642" y="0"/>
              <a:ext cx="2895558" cy="2895558"/>
              <a:chOff x="0" y="0"/>
              <a:chExt cx="812800" cy="812800"/>
            </a:xfrm>
          </p:grpSpPr>
          <p:sp>
            <p:nvSpPr>
              <p:cNvPr id="32" name="Freeform 32"/>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ln w="9525" cap="sq">
                <a:solidFill>
                  <a:srgbClr val="FFFFFF"/>
                </a:solidFill>
                <a:prstDash val="solid"/>
                <a:miter/>
              </a:ln>
            </p:spPr>
            <p:txBody>
              <a:bodyPr/>
              <a:lstStyle/>
              <a:p>
                <a:endParaRPr lang="en-GB" noProof="0" dirty="0"/>
              </a:p>
            </p:txBody>
          </p:sp>
          <p:sp>
            <p:nvSpPr>
              <p:cNvPr id="33" name="TextBox 33"/>
              <p:cNvSpPr txBox="1"/>
              <p:nvPr/>
            </p:nvSpPr>
            <p:spPr>
              <a:xfrm>
                <a:off x="76200" y="76200"/>
                <a:ext cx="660400" cy="660400"/>
              </a:xfrm>
              <a:prstGeom prst="rect">
                <a:avLst/>
              </a:prstGeom>
            </p:spPr>
            <p:txBody>
              <a:bodyPr lIns="466167" tIns="466167" rIns="466167" bIns="466167" rtlCol="0" anchor="ctr"/>
              <a:lstStyle/>
              <a:p>
                <a:pPr algn="ctr">
                  <a:lnSpc>
                    <a:spcPts val="559"/>
                  </a:lnSpc>
                </a:pPr>
                <a:endParaRPr lang="en-GB" noProof="0" dirty="0"/>
              </a:p>
            </p:txBody>
          </p:sp>
        </p:grpSp>
      </p:grpSp>
      <p:sp>
        <p:nvSpPr>
          <p:cNvPr id="5" name="TextBox 5"/>
          <p:cNvSpPr txBox="1"/>
          <p:nvPr/>
        </p:nvSpPr>
        <p:spPr>
          <a:xfrm>
            <a:off x="459534" y="8061386"/>
            <a:ext cx="6853331" cy="1435986"/>
          </a:xfrm>
          <a:prstGeom prst="rect">
            <a:avLst/>
          </a:prstGeom>
        </p:spPr>
        <p:txBody>
          <a:bodyPr lIns="0" tIns="0" rIns="0" bIns="0" rtlCol="0" anchor="t">
            <a:spAutoFit/>
          </a:bodyPr>
          <a:lstStyle/>
          <a:p>
            <a:pPr algn="l">
              <a:lnSpc>
                <a:spcPts val="3837"/>
              </a:lnSpc>
            </a:pPr>
            <a:r>
              <a:rPr lang="en-GB" sz="2558" spc="0" noProof="0" dirty="0">
                <a:solidFill>
                  <a:srgbClr val="FFFFFF"/>
                </a:solidFill>
                <a:latin typeface="Open Sans"/>
                <a:ea typeface="Open Sans"/>
                <a:cs typeface="Open Sans"/>
                <a:sym typeface="Open Sans"/>
              </a:rPr>
              <a:t>A practical, Disabled‑led membership for organisations that want to stop talking about Disability inclusion and start delivering it</a:t>
            </a:r>
          </a:p>
        </p:txBody>
      </p:sp>
      <p:sp>
        <p:nvSpPr>
          <p:cNvPr id="4" name="TextBox 4" descr="Disabled By Society Logo, text in whit with the word By in blue. "/>
          <p:cNvSpPr txBox="1"/>
          <p:nvPr/>
        </p:nvSpPr>
        <p:spPr>
          <a:xfrm>
            <a:off x="278952" y="493208"/>
            <a:ext cx="1670055" cy="644264"/>
          </a:xfrm>
          <a:prstGeom prst="rect">
            <a:avLst/>
          </a:prstGeom>
        </p:spPr>
        <p:txBody>
          <a:bodyPr lIns="0" tIns="0" rIns="0" bIns="0" rtlCol="0" anchor="t">
            <a:spAutoFit/>
          </a:bodyPr>
          <a:lstStyle/>
          <a:p>
            <a:pPr algn="l">
              <a:lnSpc>
                <a:spcPts val="2699"/>
              </a:lnSpc>
            </a:pPr>
            <a:r>
              <a:rPr lang="en-GB" sz="2902" b="1" noProof="0" dirty="0">
                <a:solidFill>
                  <a:srgbClr val="FFFFFF"/>
                </a:solidFill>
                <a:latin typeface="Gordita Bold"/>
                <a:ea typeface="Gordita Bold"/>
                <a:cs typeface="Gordita Bold"/>
                <a:sym typeface="Gordita Bold"/>
              </a:rPr>
              <a:t>Disabled </a:t>
            </a:r>
          </a:p>
          <a:p>
            <a:pPr algn="just">
              <a:lnSpc>
                <a:spcPts val="2264"/>
              </a:lnSpc>
            </a:pPr>
            <a:r>
              <a:rPr lang="en-GB" sz="2434" b="1" noProof="0" dirty="0">
                <a:solidFill>
                  <a:srgbClr val="38D5FF"/>
                </a:solidFill>
                <a:latin typeface="Gordita Bold"/>
                <a:ea typeface="Gordita Bold"/>
                <a:cs typeface="Gordita Bold"/>
                <a:sym typeface="Gordita Bold"/>
              </a:rPr>
              <a:t>By </a:t>
            </a:r>
            <a:r>
              <a:rPr lang="en-GB" sz="2434" noProof="0" dirty="0">
                <a:solidFill>
                  <a:srgbClr val="FFFFFF"/>
                </a:solidFill>
                <a:latin typeface="Gordita"/>
                <a:ea typeface="Gordita"/>
                <a:cs typeface="Gordita"/>
                <a:sym typeface="Gordita"/>
              </a:rPr>
              <a:t>Society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CDE8FF"/>
        </a:solidFill>
        <a:effectLst/>
      </p:bgPr>
    </p:bg>
    <p:spTree>
      <p:nvGrpSpPr>
        <p:cNvPr id="1" name=""/>
        <p:cNvGrpSpPr/>
        <p:nvPr/>
      </p:nvGrpSpPr>
      <p:grpSpPr>
        <a:xfrm>
          <a:off x="0" y="0"/>
          <a:ext cx="0" cy="0"/>
          <a:chOff x="0" y="0"/>
          <a:chExt cx="0" cy="0"/>
        </a:xfrm>
      </p:grpSpPr>
      <p:grpSp>
        <p:nvGrpSpPr>
          <p:cNvPr id="2" name="Group 2">
            <a:extLst>
              <a:ext uri="{C183D7F6-B498-43B3-948B-1728B52AA6E4}">
                <adec:decorative xmlns:adec="http://schemas.microsoft.com/office/drawing/2017/decorative" val="1"/>
              </a:ext>
            </a:extLst>
          </p:cNvPr>
          <p:cNvGrpSpPr/>
          <p:nvPr/>
        </p:nvGrpSpPr>
        <p:grpSpPr>
          <a:xfrm>
            <a:off x="160252" y="1303252"/>
            <a:ext cx="7451895" cy="7451895"/>
            <a:chOff x="0" y="0"/>
            <a:chExt cx="812800" cy="812800"/>
          </a:xfrm>
        </p:grpSpPr>
        <p:sp>
          <p:nvSpPr>
            <p:cNvPr id="3" name="Freeform 3"/>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1A1727"/>
            </a:solidFill>
          </p:spPr>
          <p:txBody>
            <a:bodyPr/>
            <a:lstStyle/>
            <a:p>
              <a:endParaRPr lang="en-GB" noProof="0" dirty="0"/>
            </a:p>
          </p:txBody>
        </p:sp>
        <p:sp>
          <p:nvSpPr>
            <p:cNvPr id="4" name="TextBox 4"/>
            <p:cNvSpPr txBox="1"/>
            <p:nvPr/>
          </p:nvSpPr>
          <p:spPr>
            <a:xfrm>
              <a:off x="76200" y="47625"/>
              <a:ext cx="660400" cy="688975"/>
            </a:xfrm>
            <a:prstGeom prst="rect">
              <a:avLst/>
            </a:prstGeom>
          </p:spPr>
          <p:txBody>
            <a:bodyPr lIns="50800" tIns="50800" rIns="50800" bIns="50800" rtlCol="0" anchor="ctr"/>
            <a:lstStyle/>
            <a:p>
              <a:pPr algn="ctr">
                <a:lnSpc>
                  <a:spcPts val="2100"/>
                </a:lnSpc>
              </a:pPr>
              <a:endParaRPr lang="en-GB" noProof="0" dirty="0"/>
            </a:p>
          </p:txBody>
        </p:sp>
      </p:grpSp>
      <p:sp>
        <p:nvSpPr>
          <p:cNvPr id="5" name="TextBox 5"/>
          <p:cNvSpPr txBox="1">
            <a:spLocks noGrp="1"/>
          </p:cNvSpPr>
          <p:nvPr>
            <p:ph type="title" idx="4294967295"/>
          </p:nvPr>
        </p:nvSpPr>
        <p:spPr>
          <a:xfrm>
            <a:off x="635747" y="3636704"/>
            <a:ext cx="6500906" cy="2718317"/>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l" defTabSz="914400" rtl="0" eaLnBrk="1" fontAlgn="auto" latinLnBrk="0" hangingPunct="1">
              <a:lnSpc>
                <a:spcPts val="3600"/>
              </a:lnSpc>
              <a:spcBef>
                <a:spcPts val="0"/>
              </a:spcBef>
              <a:spcAft>
                <a:spcPts val="0"/>
              </a:spcAft>
              <a:buClrTx/>
              <a:buSzTx/>
              <a:buFontTx/>
              <a:buNone/>
              <a:tabLst/>
              <a:defRPr/>
            </a:pPr>
            <a:r>
              <a:rPr kumimoji="0" lang="en-GB" sz="2400" b="0" i="0" u="none" strike="noStrike" kern="1200" cap="none" spc="0" normalizeH="0" baseline="0" noProof="0" dirty="0">
                <a:ln>
                  <a:noFill/>
                </a:ln>
                <a:solidFill>
                  <a:srgbClr val="FFFFFF"/>
                </a:solidFill>
                <a:effectLst/>
                <a:uLnTx/>
                <a:uFillTx/>
                <a:latin typeface="Open Sans"/>
                <a:ea typeface="Open Sans"/>
                <a:cs typeface="Open Sans"/>
                <a:sym typeface="Open Sans"/>
              </a:rPr>
              <a:t>Most organisations spend more than this on DEI activity that delivers nothing. Most spend more on recruitment mistakes, inaccessible processes, and avoidable legal risk. Most spend more on external consultants who are not Disabled and do not understand ableism</a:t>
            </a:r>
          </a:p>
        </p:txBody>
      </p:sp>
      <p:sp>
        <p:nvSpPr>
          <p:cNvPr id="6" name="Freeform 6">
            <a:extLst>
              <a:ext uri="{C183D7F6-B498-43B3-948B-1728B52AA6E4}">
                <adec:decorative xmlns:adec="http://schemas.microsoft.com/office/drawing/2017/decorative" val="1"/>
              </a:ext>
            </a:extLst>
          </p:cNvPr>
          <p:cNvSpPr/>
          <p:nvPr/>
        </p:nvSpPr>
        <p:spPr>
          <a:xfrm>
            <a:off x="3120539" y="1711864"/>
            <a:ext cx="1531323" cy="1102553"/>
          </a:xfrm>
          <a:custGeom>
            <a:avLst/>
            <a:gdLst/>
            <a:ahLst/>
            <a:cxnLst/>
            <a:rect l="l" t="t" r="r" b="b"/>
            <a:pathLst>
              <a:path w="1531323" h="1102553">
                <a:moveTo>
                  <a:pt x="0" y="0"/>
                </a:moveTo>
                <a:lnTo>
                  <a:pt x="1531322" y="0"/>
                </a:lnTo>
                <a:lnTo>
                  <a:pt x="1531322" y="1102552"/>
                </a:lnTo>
                <a:lnTo>
                  <a:pt x="0" y="1102552"/>
                </a:lnTo>
                <a:lnTo>
                  <a:pt x="0" y="0"/>
                </a:lnTo>
                <a:close/>
              </a:path>
            </a:pathLst>
          </a:custGeom>
          <a:blipFill>
            <a:blip>
              <a:extLst>
                <a:ext uri="{96DAC541-7B7A-43D3-8B79-37D633B846F1}">
                  <asvg:svgBlip xmlns:asvg="http://schemas.microsoft.com/office/drawing/2016/SVG/main" r:embed="rId2"/>
                </a:ext>
              </a:extLst>
            </a:blip>
            <a:stretch>
              <a:fillRect/>
            </a:stretch>
          </a:blipFill>
        </p:spPr>
        <p:txBody>
          <a:bodyPr/>
          <a:lstStyle/>
          <a:p>
            <a:endParaRPr lang="en-GB" noProof="0" dirty="0"/>
          </a:p>
        </p:txBody>
      </p:sp>
      <p:sp>
        <p:nvSpPr>
          <p:cNvPr id="7" name="TextBox 7">
            <a:extLst>
              <a:ext uri="{C183D7F6-B498-43B3-948B-1728B52AA6E4}">
                <adec:decorative xmlns:adec="http://schemas.microsoft.com/office/drawing/2017/decorative" val="1"/>
              </a:ext>
            </a:extLst>
          </p:cNvPr>
          <p:cNvSpPr txBox="1"/>
          <p:nvPr/>
        </p:nvSpPr>
        <p:spPr>
          <a:xfrm>
            <a:off x="195668" y="9338310"/>
            <a:ext cx="1163145" cy="444633"/>
          </a:xfrm>
          <a:prstGeom prst="rect">
            <a:avLst/>
          </a:prstGeom>
        </p:spPr>
        <p:txBody>
          <a:bodyPr lIns="0" tIns="0" rIns="0" bIns="0" rtlCol="0" anchor="t">
            <a:spAutoFit/>
          </a:bodyPr>
          <a:lstStyle/>
          <a:p>
            <a:pPr algn="l">
              <a:lnSpc>
                <a:spcPts val="1880"/>
              </a:lnSpc>
            </a:pPr>
            <a:r>
              <a:rPr lang="en-GB" sz="2021" b="1" noProof="0" dirty="0">
                <a:solidFill>
                  <a:srgbClr val="1A1727"/>
                </a:solidFill>
                <a:latin typeface="Gordita Bold"/>
                <a:ea typeface="Gordita Bold"/>
                <a:cs typeface="Gordita Bold"/>
                <a:sym typeface="Gordita Bold"/>
              </a:rPr>
              <a:t>Disabled </a:t>
            </a:r>
          </a:p>
          <a:p>
            <a:pPr algn="just">
              <a:lnSpc>
                <a:spcPts val="1577"/>
              </a:lnSpc>
            </a:pPr>
            <a:r>
              <a:rPr lang="en-GB" sz="1695" b="1" noProof="0" dirty="0">
                <a:solidFill>
                  <a:srgbClr val="1A1727"/>
                </a:solidFill>
                <a:latin typeface="Gordita Bold"/>
                <a:ea typeface="Gordita Bold"/>
                <a:cs typeface="Gordita Bold"/>
                <a:sym typeface="Gordita Bold"/>
              </a:rPr>
              <a:t>By </a:t>
            </a:r>
            <a:r>
              <a:rPr lang="en-GB" sz="1695" noProof="0" dirty="0">
                <a:solidFill>
                  <a:srgbClr val="1A1727"/>
                </a:solidFill>
                <a:latin typeface="Gordita"/>
                <a:ea typeface="Gordita"/>
                <a:cs typeface="Gordita"/>
                <a:sym typeface="Gordita"/>
              </a:rPr>
              <a:t>Society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E6D2"/>
        </a:solidFill>
        <a:effectLst/>
      </p:bgPr>
    </p:bg>
    <p:spTree>
      <p:nvGrpSpPr>
        <p:cNvPr id="1" name=""/>
        <p:cNvGrpSpPr/>
        <p:nvPr/>
      </p:nvGrpSpPr>
      <p:grpSpPr>
        <a:xfrm>
          <a:off x="0" y="0"/>
          <a:ext cx="0" cy="0"/>
          <a:chOff x="0" y="0"/>
          <a:chExt cx="0" cy="0"/>
        </a:xfrm>
      </p:grpSpPr>
      <p:grpSp>
        <p:nvGrpSpPr>
          <p:cNvPr id="2" name="Group 2">
            <a:extLst>
              <a:ext uri="{C183D7F6-B498-43B3-948B-1728B52AA6E4}">
                <adec:decorative xmlns:adec="http://schemas.microsoft.com/office/drawing/2017/decorative" val="1"/>
              </a:ext>
            </a:extLst>
          </p:cNvPr>
          <p:cNvGrpSpPr/>
          <p:nvPr/>
        </p:nvGrpSpPr>
        <p:grpSpPr>
          <a:xfrm>
            <a:off x="-141898" y="939028"/>
            <a:ext cx="10200501" cy="9501134"/>
            <a:chOff x="0" y="0"/>
            <a:chExt cx="872629" cy="812800"/>
          </a:xfrm>
        </p:grpSpPr>
        <p:sp>
          <p:nvSpPr>
            <p:cNvPr id="3" name="Freeform 3"/>
            <p:cNvSpPr/>
            <p:nvPr/>
          </p:nvSpPr>
          <p:spPr>
            <a:xfrm>
              <a:off x="0" y="0"/>
              <a:ext cx="872629" cy="812800"/>
            </a:xfrm>
            <a:custGeom>
              <a:avLst/>
              <a:gdLst/>
              <a:ahLst/>
              <a:cxnLst/>
              <a:rect l="l" t="t" r="r" b="b"/>
              <a:pathLst>
                <a:path w="872629" h="812800">
                  <a:moveTo>
                    <a:pt x="436315" y="0"/>
                  </a:moveTo>
                  <a:cubicBezTo>
                    <a:pt x="195345" y="0"/>
                    <a:pt x="0" y="181951"/>
                    <a:pt x="0" y="406400"/>
                  </a:cubicBezTo>
                  <a:cubicBezTo>
                    <a:pt x="0" y="630849"/>
                    <a:pt x="195345" y="812800"/>
                    <a:pt x="436315" y="812800"/>
                  </a:cubicBezTo>
                  <a:cubicBezTo>
                    <a:pt x="677285" y="812800"/>
                    <a:pt x="872629" y="630849"/>
                    <a:pt x="872629" y="406400"/>
                  </a:cubicBezTo>
                  <a:cubicBezTo>
                    <a:pt x="872629" y="181951"/>
                    <a:pt x="677285" y="0"/>
                    <a:pt x="436315" y="0"/>
                  </a:cubicBezTo>
                  <a:close/>
                </a:path>
              </a:pathLst>
            </a:custGeom>
            <a:solidFill>
              <a:srgbClr val="F4F4F4"/>
            </a:solidFill>
            <a:ln w="38100" cap="sq">
              <a:solidFill>
                <a:srgbClr val="1A1727"/>
              </a:solidFill>
              <a:prstDash val="solid"/>
              <a:miter/>
            </a:ln>
          </p:spPr>
          <p:txBody>
            <a:bodyPr/>
            <a:lstStyle/>
            <a:p>
              <a:endParaRPr lang="en-GB" noProof="0" dirty="0"/>
            </a:p>
          </p:txBody>
        </p:sp>
        <p:sp>
          <p:nvSpPr>
            <p:cNvPr id="4" name="TextBox 4"/>
            <p:cNvSpPr txBox="1"/>
            <p:nvPr/>
          </p:nvSpPr>
          <p:spPr>
            <a:xfrm>
              <a:off x="81809" y="47625"/>
              <a:ext cx="709011" cy="688975"/>
            </a:xfrm>
            <a:prstGeom prst="rect">
              <a:avLst/>
            </a:prstGeom>
          </p:spPr>
          <p:txBody>
            <a:bodyPr lIns="50800" tIns="50800" rIns="50800" bIns="50800" rtlCol="0" anchor="ctr"/>
            <a:lstStyle/>
            <a:p>
              <a:pPr algn="ctr">
                <a:lnSpc>
                  <a:spcPts val="2100"/>
                </a:lnSpc>
                <a:spcBef>
                  <a:spcPct val="0"/>
                </a:spcBef>
              </a:pPr>
              <a:endParaRPr lang="en-GB" noProof="0" dirty="0"/>
            </a:p>
          </p:txBody>
        </p:sp>
      </p:grpSp>
      <p:sp>
        <p:nvSpPr>
          <p:cNvPr id="6" name="Freeform 6">
            <a:extLst>
              <a:ext uri="{C183D7F6-B498-43B3-948B-1728B52AA6E4}">
                <adec:decorative xmlns:adec="http://schemas.microsoft.com/office/drawing/2017/decorative" val="1"/>
              </a:ext>
            </a:extLst>
          </p:cNvPr>
          <p:cNvSpPr/>
          <p:nvPr/>
        </p:nvSpPr>
        <p:spPr>
          <a:xfrm>
            <a:off x="0" y="222213"/>
            <a:ext cx="5658901" cy="2566741"/>
          </a:xfrm>
          <a:custGeom>
            <a:avLst/>
            <a:gdLst/>
            <a:ahLst/>
            <a:cxnLst/>
            <a:rect l="l" t="t" r="r" b="b"/>
            <a:pathLst>
              <a:path w="5658901" h="2566741">
                <a:moveTo>
                  <a:pt x="0" y="0"/>
                </a:moveTo>
                <a:lnTo>
                  <a:pt x="5658901" y="0"/>
                </a:lnTo>
                <a:lnTo>
                  <a:pt x="5658901" y="2566741"/>
                </a:lnTo>
                <a:lnTo>
                  <a:pt x="0" y="2566741"/>
                </a:lnTo>
                <a:lnTo>
                  <a:pt x="0" y="0"/>
                </a:lnTo>
                <a:close/>
              </a:path>
            </a:pathLst>
          </a:custGeom>
          <a:blipFill>
            <a:blip>
              <a:extLst>
                <a:ext uri="{96DAC541-7B7A-43D3-8B79-37D633B846F1}">
                  <asvg:svgBlip xmlns:asvg="http://schemas.microsoft.com/office/drawing/2016/SVG/main" r:embed="rId2"/>
                </a:ext>
              </a:extLst>
            </a:blip>
            <a:stretch>
              <a:fillRect/>
            </a:stretch>
          </a:blipFill>
        </p:spPr>
        <p:txBody>
          <a:bodyPr/>
          <a:lstStyle/>
          <a:p>
            <a:endParaRPr lang="en-GB" noProof="0" dirty="0"/>
          </a:p>
        </p:txBody>
      </p:sp>
      <p:sp>
        <p:nvSpPr>
          <p:cNvPr id="7" name="TextBox 7"/>
          <p:cNvSpPr txBox="1">
            <a:spLocks noGrp="1"/>
          </p:cNvSpPr>
          <p:nvPr>
            <p:ph type="title" idx="4294967295"/>
          </p:nvPr>
        </p:nvSpPr>
        <p:spPr>
          <a:xfrm>
            <a:off x="195668" y="527511"/>
            <a:ext cx="5333853" cy="1889470"/>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l" defTabSz="914400" rtl="0" eaLnBrk="1" fontAlgn="auto" latinLnBrk="0" hangingPunct="1">
              <a:lnSpc>
                <a:spcPts val="5054"/>
              </a:lnSpc>
              <a:spcBef>
                <a:spcPts val="0"/>
              </a:spcBef>
              <a:spcAft>
                <a:spcPts val="0"/>
              </a:spcAft>
              <a:buClrTx/>
              <a:buSzTx/>
              <a:buFontTx/>
              <a:buNone/>
              <a:tabLst/>
              <a:defRPr/>
            </a:pPr>
            <a:r>
              <a:rPr kumimoji="0" lang="en-GB" sz="3610" b="1" i="0" u="none" strike="noStrike" kern="1200" cap="none" spc="0" normalizeH="0" baseline="0" noProof="0" dirty="0">
                <a:ln>
                  <a:noFill/>
                </a:ln>
                <a:solidFill>
                  <a:srgbClr val="FFFFFF"/>
                </a:solidFill>
                <a:effectLst/>
                <a:uLnTx/>
                <a:uFillTx/>
                <a:latin typeface="Gordita Bold"/>
                <a:ea typeface="Gordita Bold"/>
                <a:cs typeface="Gordita Bold"/>
                <a:sym typeface="Gordita Bold"/>
              </a:rPr>
              <a:t>This Is Not a </a:t>
            </a:r>
            <a:r>
              <a:rPr kumimoji="0" lang="en-GB" sz="3610" b="1" i="0" u="none" strike="noStrike" kern="1200" cap="none" spc="0" normalizeH="0" baseline="0" noProof="0" dirty="0">
                <a:ln>
                  <a:noFill/>
                </a:ln>
                <a:solidFill>
                  <a:srgbClr val="FFE6D2"/>
                </a:solidFill>
                <a:effectLst/>
                <a:uLnTx/>
                <a:uFillTx/>
                <a:latin typeface="Gordita Bold"/>
                <a:ea typeface="Gordita Bold"/>
                <a:cs typeface="Gordita Bold"/>
                <a:sym typeface="Gordita Bold"/>
              </a:rPr>
              <a:t>Disability Network </a:t>
            </a:r>
            <a:r>
              <a:rPr kumimoji="0" lang="en-GB" sz="3610" b="1" i="0" u="none" strike="noStrike" kern="1200" cap="none" spc="0" normalizeH="0" baseline="0" noProof="0" dirty="0">
                <a:ln>
                  <a:noFill/>
                </a:ln>
                <a:solidFill>
                  <a:srgbClr val="FFFFFF"/>
                </a:solidFill>
                <a:effectLst/>
                <a:uLnTx/>
                <a:uFillTx/>
                <a:latin typeface="Gordita Bold"/>
                <a:ea typeface="Gordita Bold"/>
                <a:cs typeface="Gordita Bold"/>
                <a:sym typeface="Gordita Bold"/>
              </a:rPr>
              <a:t>Expense</a:t>
            </a:r>
          </a:p>
          <a:p>
            <a:pPr marL="0" marR="0" lvl="0" indent="0" algn="l" defTabSz="914400" rtl="0" eaLnBrk="1" fontAlgn="auto" latinLnBrk="0" hangingPunct="1">
              <a:lnSpc>
                <a:spcPts val="5054"/>
              </a:lnSpc>
              <a:spcBef>
                <a:spcPts val="0"/>
              </a:spcBef>
              <a:spcAft>
                <a:spcPts val="0"/>
              </a:spcAft>
              <a:buClrTx/>
              <a:buSzTx/>
              <a:buFontTx/>
              <a:buNone/>
              <a:tabLst/>
              <a:defRPr/>
            </a:pPr>
            <a:endParaRPr kumimoji="0" lang="en-GB" sz="3610" b="1" i="0" u="none" strike="noStrike" kern="1200" cap="none" spc="0" normalizeH="0" baseline="0" noProof="0" dirty="0">
              <a:ln>
                <a:noFill/>
              </a:ln>
              <a:solidFill>
                <a:srgbClr val="FFFFFF"/>
              </a:solidFill>
              <a:effectLst/>
              <a:uLnTx/>
              <a:uFillTx/>
              <a:latin typeface="Gordita Bold"/>
              <a:ea typeface="Gordita Bold"/>
              <a:cs typeface="Gordita Bold"/>
              <a:sym typeface="Gordita Bold"/>
            </a:endParaRPr>
          </a:p>
        </p:txBody>
      </p:sp>
      <p:sp>
        <p:nvSpPr>
          <p:cNvPr id="5" name="TextBox 5"/>
          <p:cNvSpPr txBox="1"/>
          <p:nvPr/>
        </p:nvSpPr>
        <p:spPr>
          <a:xfrm>
            <a:off x="1485220" y="2239787"/>
            <a:ext cx="6287180" cy="6832940"/>
          </a:xfrm>
          <a:prstGeom prst="rect">
            <a:avLst/>
          </a:prstGeom>
        </p:spPr>
        <p:txBody>
          <a:bodyPr lIns="0" tIns="0" rIns="0" bIns="0" rtlCol="0" anchor="t">
            <a:spAutoFit/>
          </a:bodyPr>
          <a:lstStyle/>
          <a:p>
            <a:pPr algn="l">
              <a:lnSpc>
                <a:spcPts val="3600"/>
              </a:lnSpc>
            </a:pPr>
            <a:r>
              <a:rPr lang="en-GB" sz="2400" noProof="0" dirty="0">
                <a:solidFill>
                  <a:srgbClr val="1A1727"/>
                </a:solidFill>
                <a:latin typeface="Open Sans"/>
                <a:ea typeface="Open Sans"/>
                <a:cs typeface="Open Sans"/>
                <a:sym typeface="Open Sans"/>
              </a:rPr>
              <a:t>Disability inclusion is an organisational responsibility. It sits with leadership, HR, People, Culture, Risk and Compliance, not with a voluntary network.</a:t>
            </a:r>
          </a:p>
          <a:p>
            <a:pPr algn="l">
              <a:lnSpc>
                <a:spcPts val="3600"/>
              </a:lnSpc>
            </a:pPr>
            <a:endParaRPr lang="en-GB" sz="2400" noProof="0" dirty="0">
              <a:solidFill>
                <a:srgbClr val="1A1727"/>
              </a:solidFill>
              <a:latin typeface="Open Sans"/>
              <a:ea typeface="Open Sans"/>
              <a:cs typeface="Open Sans"/>
              <a:sym typeface="Open Sans"/>
            </a:endParaRPr>
          </a:p>
          <a:p>
            <a:pPr algn="l">
              <a:lnSpc>
                <a:spcPts val="3600"/>
              </a:lnSpc>
            </a:pPr>
            <a:r>
              <a:rPr lang="en-GB" sz="2400" noProof="0" dirty="0">
                <a:solidFill>
                  <a:srgbClr val="1A1727"/>
                </a:solidFill>
                <a:latin typeface="Open Sans"/>
                <a:ea typeface="Open Sans"/>
                <a:cs typeface="Open Sans"/>
                <a:sym typeface="Open Sans"/>
              </a:rPr>
              <a:t>Disability Networks are unpaid. They are not resourced to fix structural barriers. They should never be expected to lead or fund organisational change.</a:t>
            </a:r>
          </a:p>
          <a:p>
            <a:pPr algn="l">
              <a:lnSpc>
                <a:spcPts val="3600"/>
              </a:lnSpc>
            </a:pPr>
            <a:endParaRPr lang="en-GB" sz="2400" noProof="0" dirty="0">
              <a:solidFill>
                <a:srgbClr val="1A1727"/>
              </a:solidFill>
              <a:latin typeface="Open Sans"/>
              <a:ea typeface="Open Sans"/>
              <a:cs typeface="Open Sans"/>
              <a:sym typeface="Open Sans"/>
            </a:endParaRPr>
          </a:p>
          <a:p>
            <a:pPr algn="l">
              <a:lnSpc>
                <a:spcPts val="3600"/>
              </a:lnSpc>
            </a:pPr>
            <a:r>
              <a:rPr lang="en-GB" sz="2400" b="1" noProof="0" dirty="0">
                <a:solidFill>
                  <a:srgbClr val="1A1727"/>
                </a:solidFill>
                <a:latin typeface="Open Sans Bold"/>
                <a:ea typeface="Open Sans Bold"/>
                <a:cs typeface="Open Sans Bold"/>
                <a:sym typeface="Open Sans Bold"/>
              </a:rPr>
              <a:t>The Employer Collective is not a “network activity”. It is a strategic investment in reducing risk, improving culture and building accessible systems that work for everyone.</a:t>
            </a:r>
          </a:p>
        </p:txBody>
      </p:sp>
      <p:sp>
        <p:nvSpPr>
          <p:cNvPr id="8" name="TextBox 8">
            <a:extLst>
              <a:ext uri="{C183D7F6-B498-43B3-948B-1728B52AA6E4}">
                <adec:decorative xmlns:adec="http://schemas.microsoft.com/office/drawing/2017/decorative" val="1"/>
              </a:ext>
            </a:extLst>
          </p:cNvPr>
          <p:cNvSpPr txBox="1"/>
          <p:nvPr/>
        </p:nvSpPr>
        <p:spPr>
          <a:xfrm>
            <a:off x="195668" y="9338310"/>
            <a:ext cx="1163145" cy="444633"/>
          </a:xfrm>
          <a:prstGeom prst="rect">
            <a:avLst/>
          </a:prstGeom>
        </p:spPr>
        <p:txBody>
          <a:bodyPr lIns="0" tIns="0" rIns="0" bIns="0" rtlCol="0" anchor="t">
            <a:spAutoFit/>
          </a:bodyPr>
          <a:lstStyle/>
          <a:p>
            <a:pPr algn="l">
              <a:lnSpc>
                <a:spcPts val="1880"/>
              </a:lnSpc>
            </a:pPr>
            <a:r>
              <a:rPr lang="en-GB" sz="2021" b="1" noProof="0" dirty="0">
                <a:solidFill>
                  <a:srgbClr val="1A1727"/>
                </a:solidFill>
                <a:latin typeface="Gordita Bold"/>
                <a:ea typeface="Gordita Bold"/>
                <a:cs typeface="Gordita Bold"/>
                <a:sym typeface="Gordita Bold"/>
              </a:rPr>
              <a:t>Disabled </a:t>
            </a:r>
          </a:p>
          <a:p>
            <a:pPr algn="just">
              <a:lnSpc>
                <a:spcPts val="1577"/>
              </a:lnSpc>
            </a:pPr>
            <a:r>
              <a:rPr lang="en-GB" sz="1695" b="1" noProof="0" dirty="0">
                <a:solidFill>
                  <a:srgbClr val="1A1727"/>
                </a:solidFill>
                <a:latin typeface="Gordita Bold"/>
                <a:ea typeface="Gordita Bold"/>
                <a:cs typeface="Gordita Bold"/>
                <a:sym typeface="Gordita Bold"/>
              </a:rPr>
              <a:t>By </a:t>
            </a:r>
            <a:r>
              <a:rPr lang="en-GB" sz="1695" noProof="0" dirty="0">
                <a:solidFill>
                  <a:srgbClr val="1A1727"/>
                </a:solidFill>
                <a:latin typeface="Gordita"/>
                <a:ea typeface="Gordita"/>
                <a:cs typeface="Gordita"/>
                <a:sym typeface="Gordita"/>
              </a:rPr>
              <a:t>Society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1A1727"/>
        </a:solidFill>
        <a:effectLst/>
      </p:bgPr>
    </p:bg>
    <p:spTree>
      <p:nvGrpSpPr>
        <p:cNvPr id="1" name=""/>
        <p:cNvGrpSpPr/>
        <p:nvPr/>
      </p:nvGrpSpPr>
      <p:grpSpPr>
        <a:xfrm>
          <a:off x="0" y="0"/>
          <a:ext cx="0" cy="0"/>
          <a:chOff x="0" y="0"/>
          <a:chExt cx="0" cy="0"/>
        </a:xfrm>
      </p:grpSpPr>
      <p:sp>
        <p:nvSpPr>
          <p:cNvPr id="2" name="TextBox 2"/>
          <p:cNvSpPr txBox="1">
            <a:spLocks noGrp="1"/>
          </p:cNvSpPr>
          <p:nvPr>
            <p:ph type="title" idx="4294967295"/>
          </p:nvPr>
        </p:nvSpPr>
        <p:spPr>
          <a:xfrm>
            <a:off x="1489150" y="4485997"/>
            <a:ext cx="4794099" cy="2320640"/>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l" defTabSz="914400" rtl="0" eaLnBrk="1" fontAlgn="auto" latinLnBrk="0" hangingPunct="1">
              <a:lnSpc>
                <a:spcPts val="10031"/>
              </a:lnSpc>
              <a:spcBef>
                <a:spcPts val="0"/>
              </a:spcBef>
              <a:spcAft>
                <a:spcPts val="0"/>
              </a:spcAft>
              <a:buClrTx/>
              <a:buSzTx/>
              <a:buFontTx/>
              <a:buNone/>
              <a:tabLst/>
              <a:defRPr/>
            </a:pPr>
            <a:r>
              <a:rPr kumimoji="0" lang="en-GB" sz="7716" b="0" i="0" u="none" strike="noStrike" kern="1200" cap="none" spc="0" normalizeH="0" baseline="0" noProof="0" dirty="0">
                <a:ln>
                  <a:noFill/>
                </a:ln>
                <a:solidFill>
                  <a:srgbClr val="FFFFFF"/>
                </a:solidFill>
                <a:effectLst/>
                <a:uLnTx/>
                <a:uFillTx/>
                <a:latin typeface="Gordita"/>
                <a:ea typeface="Gordita"/>
                <a:cs typeface="Gordita"/>
                <a:sym typeface="Gordita"/>
              </a:rPr>
              <a:t>Employer</a:t>
            </a:r>
          </a:p>
          <a:p>
            <a:pPr marL="0" marR="0" lvl="0" indent="0" algn="just" defTabSz="914400" rtl="0" eaLnBrk="1" fontAlgn="auto" latinLnBrk="0" hangingPunct="1">
              <a:lnSpc>
                <a:spcPts val="8467"/>
              </a:lnSpc>
              <a:spcBef>
                <a:spcPts val="0"/>
              </a:spcBef>
              <a:spcAft>
                <a:spcPts val="0"/>
              </a:spcAft>
              <a:buClrTx/>
              <a:buSzTx/>
              <a:buFontTx/>
              <a:buNone/>
              <a:tabLst/>
              <a:defRPr/>
            </a:pPr>
            <a:r>
              <a:rPr kumimoji="0" lang="en-GB" sz="6513" b="1" i="0" u="none" strike="noStrike" kern="1200" cap="none" spc="0" normalizeH="0" baseline="0" noProof="0" dirty="0">
                <a:ln>
                  <a:noFill/>
                </a:ln>
                <a:solidFill>
                  <a:srgbClr val="FAECC8"/>
                </a:solidFill>
                <a:effectLst/>
                <a:uLnTx/>
                <a:uFillTx/>
                <a:latin typeface="Gordita Bold"/>
                <a:ea typeface="Gordita Bold"/>
                <a:cs typeface="Gordita Bold"/>
                <a:sym typeface="Gordita Bold"/>
              </a:rPr>
              <a:t>Collective</a:t>
            </a:r>
          </a:p>
        </p:txBody>
      </p:sp>
      <p:grpSp>
        <p:nvGrpSpPr>
          <p:cNvPr id="6" name="Group 6" descr="Four pale-coloured circles overlap, with stick people representing visible and non-visible Disabilities. Text below reads Employer Collective."/>
          <p:cNvGrpSpPr/>
          <p:nvPr/>
        </p:nvGrpSpPr>
        <p:grpSpPr>
          <a:xfrm>
            <a:off x="1223625" y="1137472"/>
            <a:ext cx="5325150" cy="3257503"/>
            <a:chOff x="0" y="0"/>
            <a:chExt cx="7100200" cy="4343337"/>
          </a:xfrm>
        </p:grpSpPr>
        <p:grpSp>
          <p:nvGrpSpPr>
            <p:cNvPr id="7" name="Group 7"/>
            <p:cNvGrpSpPr/>
            <p:nvPr/>
          </p:nvGrpSpPr>
          <p:grpSpPr>
            <a:xfrm>
              <a:off x="1447779" y="0"/>
              <a:ext cx="2895558" cy="2895558"/>
              <a:chOff x="0" y="0"/>
              <a:chExt cx="812800" cy="812800"/>
            </a:xfrm>
          </p:grpSpPr>
          <p:sp>
            <p:nvSpPr>
              <p:cNvPr id="8" name="Freeform 8"/>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CDE8FF"/>
              </a:solidFill>
              <a:ln w="9525" cap="sq">
                <a:solidFill>
                  <a:srgbClr val="FFFFFF"/>
                </a:solidFill>
                <a:prstDash val="solid"/>
                <a:miter/>
              </a:ln>
            </p:spPr>
            <p:txBody>
              <a:bodyPr/>
              <a:lstStyle/>
              <a:p>
                <a:endParaRPr lang="en-GB" noProof="0" dirty="0"/>
              </a:p>
            </p:txBody>
          </p:sp>
          <p:sp>
            <p:nvSpPr>
              <p:cNvPr id="9" name="TextBox 9"/>
              <p:cNvSpPr txBox="1"/>
              <p:nvPr/>
            </p:nvSpPr>
            <p:spPr>
              <a:xfrm>
                <a:off x="76200" y="76200"/>
                <a:ext cx="660400" cy="660400"/>
              </a:xfrm>
              <a:prstGeom prst="rect">
                <a:avLst/>
              </a:prstGeom>
            </p:spPr>
            <p:txBody>
              <a:bodyPr lIns="466167" tIns="466167" rIns="466167" bIns="466167" rtlCol="0" anchor="ctr"/>
              <a:lstStyle/>
              <a:p>
                <a:pPr algn="ctr">
                  <a:lnSpc>
                    <a:spcPts val="559"/>
                  </a:lnSpc>
                </a:pPr>
                <a:endParaRPr lang="en-GB" noProof="0" dirty="0"/>
              </a:p>
            </p:txBody>
          </p:sp>
        </p:grpSp>
        <p:sp>
          <p:nvSpPr>
            <p:cNvPr id="10" name="Freeform 10"/>
            <p:cNvSpPr/>
            <p:nvPr/>
          </p:nvSpPr>
          <p:spPr>
            <a:xfrm>
              <a:off x="2255842" y="420844"/>
              <a:ext cx="1279433" cy="2591256"/>
            </a:xfrm>
            <a:custGeom>
              <a:avLst/>
              <a:gdLst/>
              <a:ahLst/>
              <a:cxnLst/>
              <a:rect l="l" t="t" r="r" b="b"/>
              <a:pathLst>
                <a:path w="1279433" h="2591256">
                  <a:moveTo>
                    <a:pt x="0" y="0"/>
                  </a:moveTo>
                  <a:lnTo>
                    <a:pt x="1279433" y="0"/>
                  </a:lnTo>
                  <a:lnTo>
                    <a:pt x="1279433" y="2591256"/>
                  </a:lnTo>
                  <a:lnTo>
                    <a:pt x="0" y="2591256"/>
                  </a:lnTo>
                  <a:lnTo>
                    <a:pt x="0" y="0"/>
                  </a:lnTo>
                  <a:close/>
                </a:path>
              </a:pathLst>
            </a:custGeom>
            <a:blipFill>
              <a:blip>
                <a:extLst>
                  <a:ext uri="{96DAC541-7B7A-43D3-8B79-37D633B846F1}">
                    <asvg:svgBlip xmlns:asvg="http://schemas.microsoft.com/office/drawing/2016/SVG/main" r:embed="rId2"/>
                  </a:ext>
                </a:extLst>
              </a:blip>
              <a:stretch>
                <a:fillRect/>
              </a:stretch>
            </a:blipFill>
          </p:spPr>
          <p:txBody>
            <a:bodyPr/>
            <a:lstStyle/>
            <a:p>
              <a:endParaRPr lang="en-GB" noProof="0" dirty="0"/>
            </a:p>
          </p:txBody>
        </p:sp>
        <p:grpSp>
          <p:nvGrpSpPr>
            <p:cNvPr id="11" name="Group 11"/>
            <p:cNvGrpSpPr/>
            <p:nvPr/>
          </p:nvGrpSpPr>
          <p:grpSpPr>
            <a:xfrm>
              <a:off x="0" y="1447779"/>
              <a:ext cx="2895558" cy="2895558"/>
              <a:chOff x="0" y="0"/>
              <a:chExt cx="812800" cy="812800"/>
            </a:xfrm>
          </p:grpSpPr>
          <p:sp>
            <p:nvSpPr>
              <p:cNvPr id="12" name="Freeform 12"/>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AECC8"/>
              </a:solidFill>
              <a:ln w="9525" cap="sq">
                <a:solidFill>
                  <a:srgbClr val="FFFFFF"/>
                </a:solidFill>
                <a:prstDash val="solid"/>
                <a:miter/>
              </a:ln>
            </p:spPr>
            <p:txBody>
              <a:bodyPr/>
              <a:lstStyle/>
              <a:p>
                <a:endParaRPr lang="en-GB" noProof="0" dirty="0"/>
              </a:p>
            </p:txBody>
          </p:sp>
          <p:sp>
            <p:nvSpPr>
              <p:cNvPr id="13" name="TextBox 13"/>
              <p:cNvSpPr txBox="1"/>
              <p:nvPr/>
            </p:nvSpPr>
            <p:spPr>
              <a:xfrm>
                <a:off x="76200" y="76200"/>
                <a:ext cx="660400" cy="660400"/>
              </a:xfrm>
              <a:prstGeom prst="rect">
                <a:avLst/>
              </a:prstGeom>
            </p:spPr>
            <p:txBody>
              <a:bodyPr lIns="466167" tIns="466167" rIns="466167" bIns="466167" rtlCol="0" anchor="ctr"/>
              <a:lstStyle/>
              <a:p>
                <a:pPr algn="ctr">
                  <a:lnSpc>
                    <a:spcPts val="559"/>
                  </a:lnSpc>
                </a:pPr>
                <a:endParaRPr lang="en-GB" noProof="0" dirty="0"/>
              </a:p>
            </p:txBody>
          </p:sp>
        </p:grpSp>
        <p:sp>
          <p:nvSpPr>
            <p:cNvPr id="14" name="Freeform 14"/>
            <p:cNvSpPr/>
            <p:nvPr/>
          </p:nvSpPr>
          <p:spPr>
            <a:xfrm>
              <a:off x="871661" y="2333111"/>
              <a:ext cx="1152237" cy="2010226"/>
            </a:xfrm>
            <a:custGeom>
              <a:avLst/>
              <a:gdLst/>
              <a:ahLst/>
              <a:cxnLst/>
              <a:rect l="l" t="t" r="r" b="b"/>
              <a:pathLst>
                <a:path w="1152237" h="2010226">
                  <a:moveTo>
                    <a:pt x="0" y="0"/>
                  </a:moveTo>
                  <a:lnTo>
                    <a:pt x="1152237" y="0"/>
                  </a:lnTo>
                  <a:lnTo>
                    <a:pt x="1152237" y="2010226"/>
                  </a:lnTo>
                  <a:lnTo>
                    <a:pt x="0" y="2010226"/>
                  </a:lnTo>
                  <a:lnTo>
                    <a:pt x="0" y="0"/>
                  </a:lnTo>
                  <a:close/>
                </a:path>
              </a:pathLst>
            </a:custGeom>
            <a:blipFill>
              <a:blip>
                <a:extLst>
                  <a:ext uri="{96DAC541-7B7A-43D3-8B79-37D633B846F1}">
                    <asvg:svgBlip xmlns:asvg="http://schemas.microsoft.com/office/drawing/2016/SVG/main" r:embed="rId3"/>
                  </a:ext>
                </a:extLst>
              </a:blip>
              <a:stretch>
                <a:fillRect b="-35665"/>
              </a:stretch>
            </a:blipFill>
          </p:spPr>
          <p:txBody>
            <a:bodyPr/>
            <a:lstStyle/>
            <a:p>
              <a:endParaRPr lang="en-GB" noProof="0" dirty="0"/>
            </a:p>
          </p:txBody>
        </p:sp>
        <p:grpSp>
          <p:nvGrpSpPr>
            <p:cNvPr id="15" name="Group 15"/>
            <p:cNvGrpSpPr/>
            <p:nvPr/>
          </p:nvGrpSpPr>
          <p:grpSpPr>
            <a:xfrm>
              <a:off x="0" y="1447779"/>
              <a:ext cx="2895558" cy="2895558"/>
              <a:chOff x="0" y="0"/>
              <a:chExt cx="812800" cy="812800"/>
            </a:xfrm>
          </p:grpSpPr>
          <p:sp>
            <p:nvSpPr>
              <p:cNvPr id="16" name="Freeform 16"/>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ln w="9525" cap="sq">
                <a:solidFill>
                  <a:srgbClr val="FFFFFF"/>
                </a:solidFill>
                <a:prstDash val="solid"/>
                <a:miter/>
              </a:ln>
            </p:spPr>
            <p:txBody>
              <a:bodyPr/>
              <a:lstStyle/>
              <a:p>
                <a:endParaRPr lang="en-GB" noProof="0" dirty="0"/>
              </a:p>
            </p:txBody>
          </p:sp>
          <p:sp>
            <p:nvSpPr>
              <p:cNvPr id="17" name="TextBox 17"/>
              <p:cNvSpPr txBox="1"/>
              <p:nvPr/>
            </p:nvSpPr>
            <p:spPr>
              <a:xfrm>
                <a:off x="76200" y="76200"/>
                <a:ext cx="660400" cy="660400"/>
              </a:xfrm>
              <a:prstGeom prst="rect">
                <a:avLst/>
              </a:prstGeom>
            </p:spPr>
            <p:txBody>
              <a:bodyPr lIns="466167" tIns="466167" rIns="466167" bIns="466167" rtlCol="0" anchor="ctr"/>
              <a:lstStyle/>
              <a:p>
                <a:pPr algn="ctr">
                  <a:lnSpc>
                    <a:spcPts val="559"/>
                  </a:lnSpc>
                </a:pPr>
                <a:endParaRPr lang="en-GB" noProof="0" dirty="0"/>
              </a:p>
            </p:txBody>
          </p:sp>
        </p:grpSp>
        <p:grpSp>
          <p:nvGrpSpPr>
            <p:cNvPr id="18" name="Group 18"/>
            <p:cNvGrpSpPr/>
            <p:nvPr/>
          </p:nvGrpSpPr>
          <p:grpSpPr>
            <a:xfrm>
              <a:off x="2646040" y="1447779"/>
              <a:ext cx="2895558" cy="2895558"/>
              <a:chOff x="0" y="0"/>
              <a:chExt cx="812800" cy="812800"/>
            </a:xfrm>
          </p:grpSpPr>
          <p:sp>
            <p:nvSpPr>
              <p:cNvPr id="19" name="Freeform 19"/>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FFE0E4"/>
              </a:solidFill>
              <a:ln w="9525" cap="sq">
                <a:solidFill>
                  <a:srgbClr val="FFFFFF"/>
                </a:solidFill>
                <a:prstDash val="solid"/>
                <a:miter/>
              </a:ln>
            </p:spPr>
            <p:txBody>
              <a:bodyPr/>
              <a:lstStyle/>
              <a:p>
                <a:endParaRPr lang="en-GB" noProof="0" dirty="0"/>
              </a:p>
            </p:txBody>
          </p:sp>
          <p:sp>
            <p:nvSpPr>
              <p:cNvPr id="20" name="TextBox 20"/>
              <p:cNvSpPr txBox="1"/>
              <p:nvPr/>
            </p:nvSpPr>
            <p:spPr>
              <a:xfrm>
                <a:off x="76200" y="76200"/>
                <a:ext cx="660400" cy="660400"/>
              </a:xfrm>
              <a:prstGeom prst="rect">
                <a:avLst/>
              </a:prstGeom>
            </p:spPr>
            <p:txBody>
              <a:bodyPr lIns="466167" tIns="466167" rIns="466167" bIns="466167" rtlCol="0" anchor="ctr"/>
              <a:lstStyle/>
              <a:p>
                <a:pPr algn="ctr">
                  <a:lnSpc>
                    <a:spcPts val="559"/>
                  </a:lnSpc>
                </a:pPr>
                <a:endParaRPr lang="en-GB" noProof="0" dirty="0"/>
              </a:p>
            </p:txBody>
          </p:sp>
        </p:grpSp>
        <p:sp>
          <p:nvSpPr>
            <p:cNvPr id="21" name="Freeform 21"/>
            <p:cNvSpPr/>
            <p:nvPr/>
          </p:nvSpPr>
          <p:spPr>
            <a:xfrm>
              <a:off x="3555252" y="2383793"/>
              <a:ext cx="1201380" cy="1814164"/>
            </a:xfrm>
            <a:custGeom>
              <a:avLst/>
              <a:gdLst/>
              <a:ahLst/>
              <a:cxnLst/>
              <a:rect l="l" t="t" r="r" b="b"/>
              <a:pathLst>
                <a:path w="1201380" h="1814164">
                  <a:moveTo>
                    <a:pt x="0" y="0"/>
                  </a:moveTo>
                  <a:lnTo>
                    <a:pt x="1201380" y="0"/>
                  </a:lnTo>
                  <a:lnTo>
                    <a:pt x="1201380" y="1814164"/>
                  </a:lnTo>
                  <a:lnTo>
                    <a:pt x="0" y="1814164"/>
                  </a:lnTo>
                  <a:lnTo>
                    <a:pt x="0" y="0"/>
                  </a:lnTo>
                  <a:close/>
                </a:path>
              </a:pathLst>
            </a:custGeom>
            <a:blipFill>
              <a:blip>
                <a:extLst>
                  <a:ext uri="{96DAC541-7B7A-43D3-8B79-37D633B846F1}">
                    <asvg:svgBlip xmlns:asvg="http://schemas.microsoft.com/office/drawing/2016/SVG/main" r:embed="rId3"/>
                  </a:ext>
                </a:extLst>
              </a:blip>
              <a:stretch>
                <a:fillRect b="-56739"/>
              </a:stretch>
            </a:blipFill>
          </p:spPr>
          <p:txBody>
            <a:bodyPr/>
            <a:lstStyle/>
            <a:p>
              <a:endParaRPr lang="en-GB" noProof="0" dirty="0"/>
            </a:p>
          </p:txBody>
        </p:sp>
        <p:sp>
          <p:nvSpPr>
            <p:cNvPr id="22" name="Freeform 22"/>
            <p:cNvSpPr/>
            <p:nvPr/>
          </p:nvSpPr>
          <p:spPr>
            <a:xfrm>
              <a:off x="3316245" y="2453672"/>
              <a:ext cx="393097" cy="821882"/>
            </a:xfrm>
            <a:custGeom>
              <a:avLst/>
              <a:gdLst/>
              <a:ahLst/>
              <a:cxnLst/>
              <a:rect l="l" t="t" r="r" b="b"/>
              <a:pathLst>
                <a:path w="393097" h="821882">
                  <a:moveTo>
                    <a:pt x="0" y="0"/>
                  </a:moveTo>
                  <a:lnTo>
                    <a:pt x="393097" y="0"/>
                  </a:lnTo>
                  <a:lnTo>
                    <a:pt x="393097" y="821882"/>
                  </a:lnTo>
                  <a:lnTo>
                    <a:pt x="0" y="821882"/>
                  </a:lnTo>
                  <a:lnTo>
                    <a:pt x="0" y="0"/>
                  </a:lnTo>
                  <a:close/>
                </a:path>
              </a:pathLst>
            </a:custGeom>
            <a:blipFill>
              <a:blip>
                <a:extLst>
                  <a:ext uri="{96DAC541-7B7A-43D3-8B79-37D633B846F1}">
                    <asvg:svgBlip xmlns:asvg="http://schemas.microsoft.com/office/drawing/2016/SVG/main" r:embed="rId4"/>
                  </a:ext>
                </a:extLst>
              </a:blip>
              <a:stretch>
                <a:fillRect r="-73410" b="-17230"/>
              </a:stretch>
            </a:blipFill>
          </p:spPr>
          <p:txBody>
            <a:bodyPr/>
            <a:lstStyle/>
            <a:p>
              <a:endParaRPr lang="en-GB" noProof="0" dirty="0"/>
            </a:p>
          </p:txBody>
        </p:sp>
        <p:sp>
          <p:nvSpPr>
            <p:cNvPr id="23" name="Freeform 23"/>
            <p:cNvSpPr/>
            <p:nvPr/>
          </p:nvSpPr>
          <p:spPr>
            <a:xfrm rot="6137533">
              <a:off x="3750681" y="3306808"/>
              <a:ext cx="244303" cy="244303"/>
            </a:xfrm>
            <a:custGeom>
              <a:avLst/>
              <a:gdLst/>
              <a:ahLst/>
              <a:cxnLst/>
              <a:rect l="l" t="t" r="r" b="b"/>
              <a:pathLst>
                <a:path w="244303" h="244303">
                  <a:moveTo>
                    <a:pt x="0" y="0"/>
                  </a:moveTo>
                  <a:lnTo>
                    <a:pt x="244302" y="0"/>
                  </a:lnTo>
                  <a:lnTo>
                    <a:pt x="244302" y="244303"/>
                  </a:lnTo>
                  <a:lnTo>
                    <a:pt x="0" y="244303"/>
                  </a:lnTo>
                  <a:lnTo>
                    <a:pt x="0" y="0"/>
                  </a:lnTo>
                  <a:close/>
                </a:path>
              </a:pathLst>
            </a:custGeom>
            <a:blipFill>
              <a:blip>
                <a:extLst>
                  <a:ext uri="{96DAC541-7B7A-43D3-8B79-37D633B846F1}">
                    <asvg:svgBlip xmlns:asvg="http://schemas.microsoft.com/office/drawing/2016/SVG/main" r:embed="rId5"/>
                  </a:ext>
                </a:extLst>
              </a:blip>
              <a:stretch>
                <a:fillRect/>
              </a:stretch>
            </a:blipFill>
          </p:spPr>
          <p:txBody>
            <a:bodyPr/>
            <a:lstStyle/>
            <a:p>
              <a:endParaRPr lang="en-GB" noProof="0" dirty="0"/>
            </a:p>
          </p:txBody>
        </p:sp>
        <p:sp>
          <p:nvSpPr>
            <p:cNvPr id="24" name="Freeform 24"/>
            <p:cNvSpPr/>
            <p:nvPr/>
          </p:nvSpPr>
          <p:spPr>
            <a:xfrm rot="7897176">
              <a:off x="3878226" y="3068229"/>
              <a:ext cx="241120" cy="251823"/>
            </a:xfrm>
            <a:custGeom>
              <a:avLst/>
              <a:gdLst/>
              <a:ahLst/>
              <a:cxnLst/>
              <a:rect l="l" t="t" r="r" b="b"/>
              <a:pathLst>
                <a:path w="241120" h="251823">
                  <a:moveTo>
                    <a:pt x="0" y="0"/>
                  </a:moveTo>
                  <a:lnTo>
                    <a:pt x="241120" y="0"/>
                  </a:lnTo>
                  <a:lnTo>
                    <a:pt x="241120" y="251822"/>
                  </a:lnTo>
                  <a:lnTo>
                    <a:pt x="0" y="251822"/>
                  </a:lnTo>
                  <a:lnTo>
                    <a:pt x="0" y="0"/>
                  </a:lnTo>
                  <a:close/>
                </a:path>
              </a:pathLst>
            </a:custGeom>
            <a:blipFill>
              <a:blip>
                <a:extLst>
                  <a:ext uri="{96DAC541-7B7A-43D3-8B79-37D633B846F1}">
                    <asvg:svgBlip xmlns:asvg="http://schemas.microsoft.com/office/drawing/2016/SVG/main" r:embed="rId6"/>
                  </a:ext>
                </a:extLst>
              </a:blip>
              <a:stretch>
                <a:fillRect/>
              </a:stretch>
            </a:blipFill>
          </p:spPr>
          <p:txBody>
            <a:bodyPr/>
            <a:lstStyle/>
            <a:p>
              <a:endParaRPr lang="en-GB" noProof="0" dirty="0"/>
            </a:p>
          </p:txBody>
        </p:sp>
        <p:sp>
          <p:nvSpPr>
            <p:cNvPr id="25" name="Freeform 25"/>
            <p:cNvSpPr/>
            <p:nvPr/>
          </p:nvSpPr>
          <p:spPr>
            <a:xfrm rot="-10685419">
              <a:off x="3492139" y="3264961"/>
              <a:ext cx="255004" cy="255004"/>
            </a:xfrm>
            <a:custGeom>
              <a:avLst/>
              <a:gdLst/>
              <a:ahLst/>
              <a:cxnLst/>
              <a:rect l="l" t="t" r="r" b="b"/>
              <a:pathLst>
                <a:path w="255004" h="255004">
                  <a:moveTo>
                    <a:pt x="0" y="0"/>
                  </a:moveTo>
                  <a:lnTo>
                    <a:pt x="255004" y="0"/>
                  </a:lnTo>
                  <a:lnTo>
                    <a:pt x="255004" y="255004"/>
                  </a:lnTo>
                  <a:lnTo>
                    <a:pt x="0" y="255004"/>
                  </a:lnTo>
                  <a:lnTo>
                    <a:pt x="0" y="0"/>
                  </a:lnTo>
                  <a:close/>
                </a:path>
              </a:pathLst>
            </a:custGeom>
            <a:blipFill>
              <a:blip>
                <a:extLst>
                  <a:ext uri="{96DAC541-7B7A-43D3-8B79-37D633B846F1}">
                    <asvg:svgBlip xmlns:asvg="http://schemas.microsoft.com/office/drawing/2016/SVG/main" r:embed="rId7"/>
                  </a:ext>
                </a:extLst>
              </a:blip>
              <a:stretch>
                <a:fillRect/>
              </a:stretch>
            </a:blipFill>
          </p:spPr>
          <p:txBody>
            <a:bodyPr/>
            <a:lstStyle/>
            <a:p>
              <a:endParaRPr lang="en-GB" noProof="0" dirty="0"/>
            </a:p>
          </p:txBody>
        </p:sp>
        <p:sp>
          <p:nvSpPr>
            <p:cNvPr id="26" name="Freeform 26"/>
            <p:cNvSpPr/>
            <p:nvPr/>
          </p:nvSpPr>
          <p:spPr>
            <a:xfrm>
              <a:off x="3785556" y="2171669"/>
              <a:ext cx="740975" cy="758130"/>
            </a:xfrm>
            <a:custGeom>
              <a:avLst/>
              <a:gdLst/>
              <a:ahLst/>
              <a:cxnLst/>
              <a:rect l="l" t="t" r="r" b="b"/>
              <a:pathLst>
                <a:path w="740975" h="758130">
                  <a:moveTo>
                    <a:pt x="0" y="0"/>
                  </a:moveTo>
                  <a:lnTo>
                    <a:pt x="740975" y="0"/>
                  </a:lnTo>
                  <a:lnTo>
                    <a:pt x="740975" y="758130"/>
                  </a:lnTo>
                  <a:lnTo>
                    <a:pt x="0" y="758130"/>
                  </a:lnTo>
                  <a:lnTo>
                    <a:pt x="0" y="0"/>
                  </a:lnTo>
                  <a:close/>
                </a:path>
              </a:pathLst>
            </a:custGeom>
            <a:blipFill>
              <a:blip>
                <a:extLst>
                  <a:ext uri="{96DAC541-7B7A-43D3-8B79-37D633B846F1}">
                    <asvg:svgBlip xmlns:asvg="http://schemas.microsoft.com/office/drawing/2016/SVG/main" r:embed="rId8"/>
                  </a:ext>
                </a:extLst>
              </a:blip>
              <a:stretch>
                <a:fillRect/>
              </a:stretch>
            </a:blipFill>
          </p:spPr>
          <p:txBody>
            <a:bodyPr/>
            <a:lstStyle/>
            <a:p>
              <a:endParaRPr lang="en-GB" noProof="0" dirty="0"/>
            </a:p>
          </p:txBody>
        </p:sp>
        <p:grpSp>
          <p:nvGrpSpPr>
            <p:cNvPr id="27" name="Group 27"/>
            <p:cNvGrpSpPr/>
            <p:nvPr/>
          </p:nvGrpSpPr>
          <p:grpSpPr>
            <a:xfrm>
              <a:off x="4204642" y="0"/>
              <a:ext cx="2895558" cy="2895558"/>
              <a:chOff x="0" y="0"/>
              <a:chExt cx="812800" cy="812800"/>
            </a:xfrm>
          </p:grpSpPr>
          <p:sp>
            <p:nvSpPr>
              <p:cNvPr id="28" name="Freeform 28"/>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solidFill>
                <a:srgbClr val="D1EBBD"/>
              </a:solidFill>
              <a:ln w="9525" cap="sq">
                <a:solidFill>
                  <a:srgbClr val="FFFFFF"/>
                </a:solidFill>
                <a:prstDash val="solid"/>
                <a:miter/>
              </a:ln>
            </p:spPr>
            <p:txBody>
              <a:bodyPr/>
              <a:lstStyle/>
              <a:p>
                <a:endParaRPr lang="en-GB" noProof="0" dirty="0"/>
              </a:p>
            </p:txBody>
          </p:sp>
          <p:sp>
            <p:nvSpPr>
              <p:cNvPr id="29" name="TextBox 29"/>
              <p:cNvSpPr txBox="1"/>
              <p:nvPr/>
            </p:nvSpPr>
            <p:spPr>
              <a:xfrm>
                <a:off x="76200" y="76200"/>
                <a:ext cx="660400" cy="660400"/>
              </a:xfrm>
              <a:prstGeom prst="rect">
                <a:avLst/>
              </a:prstGeom>
            </p:spPr>
            <p:txBody>
              <a:bodyPr lIns="466167" tIns="466167" rIns="466167" bIns="466167" rtlCol="0" anchor="ctr"/>
              <a:lstStyle/>
              <a:p>
                <a:pPr algn="ctr">
                  <a:lnSpc>
                    <a:spcPts val="559"/>
                  </a:lnSpc>
                </a:pPr>
                <a:endParaRPr lang="en-GB" noProof="0" dirty="0"/>
              </a:p>
            </p:txBody>
          </p:sp>
        </p:grpSp>
        <p:sp>
          <p:nvSpPr>
            <p:cNvPr id="30" name="Freeform 30"/>
            <p:cNvSpPr/>
            <p:nvPr/>
          </p:nvSpPr>
          <p:spPr>
            <a:xfrm>
              <a:off x="5025299" y="594001"/>
              <a:ext cx="1254245" cy="2203524"/>
            </a:xfrm>
            <a:custGeom>
              <a:avLst/>
              <a:gdLst/>
              <a:ahLst/>
              <a:cxnLst/>
              <a:rect l="l" t="t" r="r" b="b"/>
              <a:pathLst>
                <a:path w="1254245" h="2203524">
                  <a:moveTo>
                    <a:pt x="0" y="0"/>
                  </a:moveTo>
                  <a:lnTo>
                    <a:pt x="1254245" y="0"/>
                  </a:lnTo>
                  <a:lnTo>
                    <a:pt x="1254245" y="2203525"/>
                  </a:lnTo>
                  <a:lnTo>
                    <a:pt x="0" y="2203525"/>
                  </a:lnTo>
                  <a:lnTo>
                    <a:pt x="0" y="0"/>
                  </a:lnTo>
                  <a:close/>
                </a:path>
              </a:pathLst>
            </a:custGeom>
            <a:blipFill>
              <a:blip>
                <a:extLst>
                  <a:ext uri="{96DAC541-7B7A-43D3-8B79-37D633B846F1}">
                    <asvg:svgBlip xmlns:asvg="http://schemas.microsoft.com/office/drawing/2016/SVG/main" r:embed="rId9"/>
                  </a:ext>
                </a:extLst>
              </a:blip>
              <a:stretch>
                <a:fillRect b="-43194"/>
              </a:stretch>
            </a:blipFill>
          </p:spPr>
          <p:txBody>
            <a:bodyPr/>
            <a:lstStyle/>
            <a:p>
              <a:endParaRPr lang="en-GB" noProof="0" dirty="0"/>
            </a:p>
          </p:txBody>
        </p:sp>
        <p:grpSp>
          <p:nvGrpSpPr>
            <p:cNvPr id="31" name="Group 31"/>
            <p:cNvGrpSpPr/>
            <p:nvPr/>
          </p:nvGrpSpPr>
          <p:grpSpPr>
            <a:xfrm>
              <a:off x="4204642" y="0"/>
              <a:ext cx="2895558" cy="2895558"/>
              <a:chOff x="0" y="0"/>
              <a:chExt cx="812800" cy="812800"/>
            </a:xfrm>
          </p:grpSpPr>
          <p:sp>
            <p:nvSpPr>
              <p:cNvPr id="32" name="Freeform 32"/>
              <p:cNvSpPr/>
              <p:nvPr/>
            </p:nvSpPr>
            <p:spPr>
              <a:xfrm>
                <a:off x="0" y="0"/>
                <a:ext cx="812800" cy="812800"/>
              </a:xfrm>
              <a:custGeom>
                <a:avLst/>
                <a:gdLst/>
                <a:ahLst/>
                <a:cxnLst/>
                <a:rect l="l" t="t" r="r" b="b"/>
                <a:pathLst>
                  <a:path w="812800" h="812800">
                    <a:moveTo>
                      <a:pt x="406400" y="0"/>
                    </a:moveTo>
                    <a:cubicBezTo>
                      <a:pt x="181951" y="0"/>
                      <a:pt x="0" y="181951"/>
                      <a:pt x="0" y="406400"/>
                    </a:cubicBezTo>
                    <a:cubicBezTo>
                      <a:pt x="0" y="630849"/>
                      <a:pt x="181951" y="812800"/>
                      <a:pt x="406400" y="812800"/>
                    </a:cubicBezTo>
                    <a:cubicBezTo>
                      <a:pt x="630849" y="812800"/>
                      <a:pt x="812800" y="630849"/>
                      <a:pt x="812800" y="406400"/>
                    </a:cubicBezTo>
                    <a:cubicBezTo>
                      <a:pt x="812800" y="181951"/>
                      <a:pt x="630849" y="0"/>
                      <a:pt x="406400" y="0"/>
                    </a:cubicBezTo>
                    <a:close/>
                  </a:path>
                </a:pathLst>
              </a:custGeom>
              <a:ln w="9525" cap="sq">
                <a:solidFill>
                  <a:srgbClr val="FFFFFF"/>
                </a:solidFill>
                <a:prstDash val="solid"/>
                <a:miter/>
              </a:ln>
            </p:spPr>
            <p:txBody>
              <a:bodyPr/>
              <a:lstStyle/>
              <a:p>
                <a:endParaRPr lang="en-GB" noProof="0" dirty="0"/>
              </a:p>
            </p:txBody>
          </p:sp>
          <p:sp>
            <p:nvSpPr>
              <p:cNvPr id="33" name="TextBox 33"/>
              <p:cNvSpPr txBox="1"/>
              <p:nvPr/>
            </p:nvSpPr>
            <p:spPr>
              <a:xfrm>
                <a:off x="76200" y="76200"/>
                <a:ext cx="660400" cy="660400"/>
              </a:xfrm>
              <a:prstGeom prst="rect">
                <a:avLst/>
              </a:prstGeom>
            </p:spPr>
            <p:txBody>
              <a:bodyPr lIns="466167" tIns="466167" rIns="466167" bIns="466167" rtlCol="0" anchor="ctr"/>
              <a:lstStyle/>
              <a:p>
                <a:pPr algn="ctr">
                  <a:lnSpc>
                    <a:spcPts val="559"/>
                  </a:lnSpc>
                </a:pPr>
                <a:endParaRPr lang="en-GB" noProof="0" dirty="0"/>
              </a:p>
            </p:txBody>
          </p:sp>
        </p:grpSp>
      </p:grpSp>
      <p:sp>
        <p:nvSpPr>
          <p:cNvPr id="3" name="TextBox 3"/>
          <p:cNvSpPr txBox="1"/>
          <p:nvPr/>
        </p:nvSpPr>
        <p:spPr>
          <a:xfrm>
            <a:off x="459534" y="7157124"/>
            <a:ext cx="6853331" cy="542313"/>
          </a:xfrm>
          <a:prstGeom prst="rect">
            <a:avLst/>
          </a:prstGeom>
        </p:spPr>
        <p:txBody>
          <a:bodyPr lIns="0" tIns="0" rIns="0" bIns="0" rtlCol="0" anchor="t">
            <a:spAutoFit/>
          </a:bodyPr>
          <a:lstStyle/>
          <a:p>
            <a:pPr algn="l">
              <a:lnSpc>
                <a:spcPts val="4525"/>
              </a:lnSpc>
            </a:pPr>
            <a:r>
              <a:rPr lang="en-GB" sz="3016" b="1" spc="0" noProof="0" dirty="0">
                <a:solidFill>
                  <a:srgbClr val="38D5FF"/>
                </a:solidFill>
                <a:latin typeface="Open Sans Bold"/>
                <a:ea typeface="Open Sans Bold"/>
                <a:cs typeface="Open Sans Bold"/>
                <a:sym typeface="Open Sans Bold"/>
              </a:rPr>
              <a:t>Accountability</a:t>
            </a:r>
            <a:r>
              <a:rPr lang="en-GB" sz="3016" b="1" spc="0" noProof="0" dirty="0">
                <a:solidFill>
                  <a:srgbClr val="FFFFFF"/>
                </a:solidFill>
                <a:latin typeface="Open Sans Bold"/>
                <a:ea typeface="Open Sans Bold"/>
                <a:cs typeface="Open Sans Bold"/>
                <a:sym typeface="Open Sans Bold"/>
              </a:rPr>
              <a:t>. </a:t>
            </a:r>
            <a:r>
              <a:rPr lang="en-GB" sz="3016" b="1" spc="0" noProof="0" dirty="0">
                <a:solidFill>
                  <a:srgbClr val="FFC738"/>
                </a:solidFill>
                <a:latin typeface="Open Sans Bold"/>
                <a:ea typeface="Open Sans Bold"/>
                <a:cs typeface="Open Sans Bold"/>
                <a:sym typeface="Open Sans Bold"/>
              </a:rPr>
              <a:t>Action</a:t>
            </a:r>
            <a:r>
              <a:rPr lang="en-GB" sz="3016" b="1" spc="0" noProof="0" dirty="0">
                <a:solidFill>
                  <a:srgbClr val="FFFFFF"/>
                </a:solidFill>
                <a:latin typeface="Open Sans Bold"/>
                <a:ea typeface="Open Sans Bold"/>
                <a:cs typeface="Open Sans Bold"/>
                <a:sym typeface="Open Sans Bold"/>
              </a:rPr>
              <a:t>. </a:t>
            </a:r>
            <a:r>
              <a:rPr lang="en-GB" sz="3016" b="1" spc="0" noProof="0" dirty="0">
                <a:solidFill>
                  <a:srgbClr val="EF3F9E"/>
                </a:solidFill>
                <a:latin typeface="Open Sans Bold"/>
                <a:ea typeface="Open Sans Bold"/>
                <a:cs typeface="Open Sans Bold"/>
                <a:sym typeface="Open Sans Bold"/>
              </a:rPr>
              <a:t>Real change</a:t>
            </a:r>
            <a:r>
              <a:rPr lang="en-GB" sz="3016" b="1" spc="0" noProof="0" dirty="0">
                <a:solidFill>
                  <a:srgbClr val="FFFFFF"/>
                </a:solidFill>
                <a:latin typeface="Open Sans Bold"/>
                <a:ea typeface="Open Sans Bold"/>
                <a:cs typeface="Open Sans Bold"/>
                <a:sym typeface="Open Sans Bold"/>
              </a:rPr>
              <a:t>.</a:t>
            </a:r>
          </a:p>
        </p:txBody>
      </p:sp>
      <p:sp>
        <p:nvSpPr>
          <p:cNvPr id="5" name="TextBox 5"/>
          <p:cNvSpPr txBox="1"/>
          <p:nvPr/>
        </p:nvSpPr>
        <p:spPr>
          <a:xfrm>
            <a:off x="265521" y="7966136"/>
            <a:ext cx="7286729" cy="1803956"/>
          </a:xfrm>
          <a:prstGeom prst="rect">
            <a:avLst/>
          </a:prstGeom>
        </p:spPr>
        <p:txBody>
          <a:bodyPr lIns="0" tIns="0" rIns="0" bIns="0" rtlCol="0" anchor="t">
            <a:spAutoFit/>
          </a:bodyPr>
          <a:lstStyle/>
          <a:p>
            <a:pPr algn="l">
              <a:lnSpc>
                <a:spcPts val="3600"/>
              </a:lnSpc>
            </a:pPr>
            <a:r>
              <a:rPr lang="en-GB" sz="2400" noProof="0" dirty="0">
                <a:solidFill>
                  <a:srgbClr val="FFFFFF"/>
                </a:solidFill>
                <a:latin typeface="Open Sans"/>
                <a:ea typeface="Open Sans"/>
                <a:cs typeface="Open Sans"/>
                <a:sym typeface="Open Sans"/>
              </a:rPr>
              <a:t>If you’re ready to stop guessing and start delivering Disability inclusion, join the Employer Collective.</a:t>
            </a:r>
          </a:p>
          <a:p>
            <a:pPr algn="l">
              <a:lnSpc>
                <a:spcPts val="3600"/>
              </a:lnSpc>
            </a:pPr>
            <a:r>
              <a:rPr lang="en-GB" sz="2400" spc="0" noProof="0" dirty="0">
                <a:solidFill>
                  <a:srgbClr val="FFFFFF"/>
                </a:solidFill>
                <a:latin typeface="Open Sans"/>
                <a:ea typeface="Open Sans"/>
                <a:cs typeface="Open Sans"/>
                <a:sym typeface="Open Sans"/>
              </a:rPr>
              <a:t>Reach out to book a no obligation call: enquiries@disabledbysociety.com.</a:t>
            </a:r>
          </a:p>
        </p:txBody>
      </p:sp>
      <p:sp>
        <p:nvSpPr>
          <p:cNvPr id="4" name="TextBox 4">
            <a:extLst>
              <a:ext uri="{C183D7F6-B498-43B3-948B-1728B52AA6E4}">
                <adec:decorative xmlns:adec="http://schemas.microsoft.com/office/drawing/2017/decorative" val="1"/>
              </a:ext>
            </a:extLst>
          </p:cNvPr>
          <p:cNvSpPr txBox="1"/>
          <p:nvPr/>
        </p:nvSpPr>
        <p:spPr>
          <a:xfrm>
            <a:off x="278952" y="493208"/>
            <a:ext cx="1670055" cy="644264"/>
          </a:xfrm>
          <a:prstGeom prst="rect">
            <a:avLst/>
          </a:prstGeom>
        </p:spPr>
        <p:txBody>
          <a:bodyPr lIns="0" tIns="0" rIns="0" bIns="0" rtlCol="0" anchor="t">
            <a:spAutoFit/>
          </a:bodyPr>
          <a:lstStyle/>
          <a:p>
            <a:pPr algn="l">
              <a:lnSpc>
                <a:spcPts val="2699"/>
              </a:lnSpc>
            </a:pPr>
            <a:r>
              <a:rPr lang="en-GB" sz="2902" b="1" noProof="0" dirty="0">
                <a:solidFill>
                  <a:srgbClr val="FFFFFF"/>
                </a:solidFill>
                <a:latin typeface="Gordita Bold"/>
                <a:ea typeface="Gordita Bold"/>
                <a:cs typeface="Gordita Bold"/>
                <a:sym typeface="Gordita Bold"/>
              </a:rPr>
              <a:t>Disabled </a:t>
            </a:r>
          </a:p>
          <a:p>
            <a:pPr algn="just">
              <a:lnSpc>
                <a:spcPts val="2264"/>
              </a:lnSpc>
            </a:pPr>
            <a:r>
              <a:rPr lang="en-GB" sz="2434" b="1" noProof="0" dirty="0">
                <a:solidFill>
                  <a:srgbClr val="38D5FF"/>
                </a:solidFill>
                <a:latin typeface="Gordita Bold"/>
                <a:ea typeface="Gordita Bold"/>
                <a:cs typeface="Gordita Bold"/>
                <a:sym typeface="Gordita Bold"/>
              </a:rPr>
              <a:t>By </a:t>
            </a:r>
            <a:r>
              <a:rPr lang="en-GB" sz="2434" noProof="0" dirty="0">
                <a:solidFill>
                  <a:srgbClr val="FFFFFF"/>
                </a:solidFill>
                <a:latin typeface="Gordita"/>
                <a:ea typeface="Gordita"/>
                <a:cs typeface="Gordita"/>
                <a:sym typeface="Gordita"/>
              </a:rPr>
              <a:t>Society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AECC8"/>
        </a:solidFill>
        <a:effectLst/>
      </p:bgPr>
    </p:bg>
    <p:spTree>
      <p:nvGrpSpPr>
        <p:cNvPr id="1" name=""/>
        <p:cNvGrpSpPr/>
        <p:nvPr/>
      </p:nvGrpSpPr>
      <p:grpSpPr>
        <a:xfrm>
          <a:off x="0" y="0"/>
          <a:ext cx="0" cy="0"/>
          <a:chOff x="0" y="0"/>
          <a:chExt cx="0" cy="0"/>
        </a:xfrm>
      </p:grpSpPr>
      <p:grpSp>
        <p:nvGrpSpPr>
          <p:cNvPr id="2" name="Group 2">
            <a:extLst>
              <a:ext uri="{C183D7F6-B498-43B3-948B-1728B52AA6E4}">
                <adec:decorative xmlns:adec="http://schemas.microsoft.com/office/drawing/2017/decorative" val="1"/>
              </a:ext>
            </a:extLst>
          </p:cNvPr>
          <p:cNvGrpSpPr/>
          <p:nvPr/>
        </p:nvGrpSpPr>
        <p:grpSpPr>
          <a:xfrm>
            <a:off x="-141898" y="939028"/>
            <a:ext cx="10200501" cy="9501134"/>
            <a:chOff x="0" y="0"/>
            <a:chExt cx="872629" cy="812800"/>
          </a:xfrm>
        </p:grpSpPr>
        <p:sp>
          <p:nvSpPr>
            <p:cNvPr id="3" name="Freeform 3"/>
            <p:cNvSpPr/>
            <p:nvPr/>
          </p:nvSpPr>
          <p:spPr>
            <a:xfrm>
              <a:off x="0" y="0"/>
              <a:ext cx="872629" cy="812800"/>
            </a:xfrm>
            <a:custGeom>
              <a:avLst/>
              <a:gdLst/>
              <a:ahLst/>
              <a:cxnLst/>
              <a:rect l="l" t="t" r="r" b="b"/>
              <a:pathLst>
                <a:path w="872629" h="812800">
                  <a:moveTo>
                    <a:pt x="436315" y="0"/>
                  </a:moveTo>
                  <a:cubicBezTo>
                    <a:pt x="195345" y="0"/>
                    <a:pt x="0" y="181951"/>
                    <a:pt x="0" y="406400"/>
                  </a:cubicBezTo>
                  <a:cubicBezTo>
                    <a:pt x="0" y="630849"/>
                    <a:pt x="195345" y="812800"/>
                    <a:pt x="436315" y="812800"/>
                  </a:cubicBezTo>
                  <a:cubicBezTo>
                    <a:pt x="677285" y="812800"/>
                    <a:pt x="872629" y="630849"/>
                    <a:pt x="872629" y="406400"/>
                  </a:cubicBezTo>
                  <a:cubicBezTo>
                    <a:pt x="872629" y="181951"/>
                    <a:pt x="677285" y="0"/>
                    <a:pt x="436315" y="0"/>
                  </a:cubicBezTo>
                  <a:close/>
                </a:path>
              </a:pathLst>
            </a:custGeom>
            <a:solidFill>
              <a:srgbClr val="F4F4F4"/>
            </a:solidFill>
            <a:ln w="38100" cap="sq">
              <a:solidFill>
                <a:srgbClr val="1A1727"/>
              </a:solidFill>
              <a:prstDash val="solid"/>
              <a:miter/>
            </a:ln>
          </p:spPr>
          <p:txBody>
            <a:bodyPr/>
            <a:lstStyle/>
            <a:p>
              <a:endParaRPr lang="en-GB" noProof="0" dirty="0"/>
            </a:p>
          </p:txBody>
        </p:sp>
        <p:sp>
          <p:nvSpPr>
            <p:cNvPr id="4" name="TextBox 4"/>
            <p:cNvSpPr txBox="1"/>
            <p:nvPr/>
          </p:nvSpPr>
          <p:spPr>
            <a:xfrm>
              <a:off x="81809" y="47625"/>
              <a:ext cx="709011" cy="688975"/>
            </a:xfrm>
            <a:prstGeom prst="rect">
              <a:avLst/>
            </a:prstGeom>
          </p:spPr>
          <p:txBody>
            <a:bodyPr lIns="50800" tIns="50800" rIns="50800" bIns="50800" rtlCol="0" anchor="ctr"/>
            <a:lstStyle/>
            <a:p>
              <a:pPr algn="ctr">
                <a:lnSpc>
                  <a:spcPts val="2100"/>
                </a:lnSpc>
                <a:spcBef>
                  <a:spcPct val="0"/>
                </a:spcBef>
              </a:pPr>
              <a:endParaRPr lang="en-GB" noProof="0" dirty="0"/>
            </a:p>
          </p:txBody>
        </p:sp>
      </p:grpSp>
      <p:sp>
        <p:nvSpPr>
          <p:cNvPr id="6" name="Freeform 6">
            <a:extLst>
              <a:ext uri="{C183D7F6-B498-43B3-948B-1728B52AA6E4}">
                <adec:decorative xmlns:adec="http://schemas.microsoft.com/office/drawing/2017/decorative" val="1"/>
              </a:ext>
            </a:extLst>
          </p:cNvPr>
          <p:cNvSpPr/>
          <p:nvPr/>
        </p:nvSpPr>
        <p:spPr>
          <a:xfrm>
            <a:off x="0" y="222213"/>
            <a:ext cx="5658901" cy="2566741"/>
          </a:xfrm>
          <a:custGeom>
            <a:avLst/>
            <a:gdLst/>
            <a:ahLst/>
            <a:cxnLst/>
            <a:rect l="l" t="t" r="r" b="b"/>
            <a:pathLst>
              <a:path w="5658901" h="2566741">
                <a:moveTo>
                  <a:pt x="0" y="0"/>
                </a:moveTo>
                <a:lnTo>
                  <a:pt x="5658901" y="0"/>
                </a:lnTo>
                <a:lnTo>
                  <a:pt x="5658901" y="2566741"/>
                </a:lnTo>
                <a:lnTo>
                  <a:pt x="0" y="2566741"/>
                </a:lnTo>
                <a:lnTo>
                  <a:pt x="0" y="0"/>
                </a:lnTo>
                <a:close/>
              </a:path>
            </a:pathLst>
          </a:custGeom>
          <a:blipFill>
            <a:blip>
              <a:extLst>
                <a:ext uri="{96DAC541-7B7A-43D3-8B79-37D633B846F1}">
                  <asvg:svgBlip xmlns:asvg="http://schemas.microsoft.com/office/drawing/2016/SVG/main" r:embed="rId2"/>
                </a:ext>
              </a:extLst>
            </a:blip>
            <a:stretch>
              <a:fillRect/>
            </a:stretch>
          </a:blipFill>
        </p:spPr>
        <p:txBody>
          <a:bodyPr/>
          <a:lstStyle/>
          <a:p>
            <a:endParaRPr lang="en-GB" noProof="0" dirty="0"/>
          </a:p>
        </p:txBody>
      </p:sp>
      <p:sp>
        <p:nvSpPr>
          <p:cNvPr id="7" name="TextBox 7"/>
          <p:cNvSpPr txBox="1">
            <a:spLocks noGrp="1"/>
          </p:cNvSpPr>
          <p:nvPr>
            <p:ph type="title" idx="4294967295"/>
          </p:nvPr>
        </p:nvSpPr>
        <p:spPr>
          <a:xfrm>
            <a:off x="325048" y="558783"/>
            <a:ext cx="4633305" cy="1251303"/>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l" defTabSz="914400" rtl="0" eaLnBrk="1" fontAlgn="auto" latinLnBrk="0" hangingPunct="1">
              <a:lnSpc>
                <a:spcPts val="5054"/>
              </a:lnSpc>
              <a:spcBef>
                <a:spcPts val="0"/>
              </a:spcBef>
              <a:spcAft>
                <a:spcPts val="0"/>
              </a:spcAft>
              <a:buClrTx/>
              <a:buSzTx/>
              <a:buFontTx/>
              <a:buNone/>
              <a:tabLst/>
              <a:defRPr/>
            </a:pPr>
            <a:r>
              <a:rPr kumimoji="0" lang="en-GB" sz="3610" b="1" i="0" u="none" strike="noStrike" kern="1200" cap="none" spc="0" normalizeH="0" baseline="0" noProof="0" dirty="0">
                <a:ln>
                  <a:noFill/>
                </a:ln>
                <a:solidFill>
                  <a:srgbClr val="FFFFFF"/>
                </a:solidFill>
                <a:effectLst/>
                <a:uLnTx/>
                <a:uFillTx/>
                <a:latin typeface="Gordita Bold"/>
                <a:ea typeface="Gordita Bold"/>
                <a:cs typeface="Gordita Bold"/>
                <a:sym typeface="Gordita Bold"/>
              </a:rPr>
              <a:t>What the </a:t>
            </a:r>
            <a:r>
              <a:rPr kumimoji="0" lang="en-GB" sz="3610" b="1" i="0" u="none" strike="noStrike" kern="1200" cap="none" spc="0" normalizeH="0" baseline="0" noProof="0" dirty="0">
                <a:ln>
                  <a:noFill/>
                </a:ln>
                <a:solidFill>
                  <a:srgbClr val="FAECC8"/>
                </a:solidFill>
                <a:effectLst/>
                <a:uLnTx/>
                <a:uFillTx/>
                <a:latin typeface="Gordita Bold"/>
                <a:ea typeface="Gordita Bold"/>
                <a:cs typeface="Gordita Bold"/>
                <a:sym typeface="Gordita Bold"/>
              </a:rPr>
              <a:t>Employer Collective</a:t>
            </a:r>
            <a:r>
              <a:rPr kumimoji="0" lang="en-GB" sz="3610" b="1" i="0" u="none" strike="noStrike" kern="1200" cap="none" spc="0" normalizeH="0" baseline="0" noProof="0" dirty="0">
                <a:ln>
                  <a:noFill/>
                </a:ln>
                <a:solidFill>
                  <a:srgbClr val="FFFFFF"/>
                </a:solidFill>
                <a:effectLst/>
                <a:uLnTx/>
                <a:uFillTx/>
                <a:latin typeface="Gordita Bold"/>
                <a:ea typeface="Gordita Bold"/>
                <a:cs typeface="Gordita Bold"/>
                <a:sym typeface="Gordita Bold"/>
              </a:rPr>
              <a:t> Is</a:t>
            </a:r>
          </a:p>
        </p:txBody>
      </p:sp>
      <p:sp>
        <p:nvSpPr>
          <p:cNvPr id="5" name="TextBox 5"/>
          <p:cNvSpPr txBox="1"/>
          <p:nvPr/>
        </p:nvSpPr>
        <p:spPr>
          <a:xfrm>
            <a:off x="1036737" y="2925557"/>
            <a:ext cx="6500906" cy="5461399"/>
          </a:xfrm>
          <a:prstGeom prst="rect">
            <a:avLst/>
          </a:prstGeom>
        </p:spPr>
        <p:txBody>
          <a:bodyPr lIns="0" tIns="0" rIns="0" bIns="0" rtlCol="0" anchor="t">
            <a:spAutoFit/>
          </a:bodyPr>
          <a:lstStyle/>
          <a:p>
            <a:pPr algn="l">
              <a:lnSpc>
                <a:spcPts val="3600"/>
              </a:lnSpc>
            </a:pPr>
            <a:r>
              <a:rPr lang="en-GB" sz="2400" noProof="0" dirty="0">
                <a:solidFill>
                  <a:srgbClr val="1A1727"/>
                </a:solidFill>
                <a:latin typeface="Open Sans"/>
                <a:ea typeface="Open Sans"/>
                <a:cs typeface="Open Sans"/>
                <a:sym typeface="Open Sans"/>
              </a:rPr>
              <a:t>The Employer Collective is an annual membership for organisations that want to move beyond performative DEI. </a:t>
            </a:r>
          </a:p>
          <a:p>
            <a:pPr algn="l">
              <a:lnSpc>
                <a:spcPts val="3600"/>
              </a:lnSpc>
            </a:pPr>
            <a:endParaRPr lang="en-GB" sz="2400" noProof="0" dirty="0">
              <a:solidFill>
                <a:srgbClr val="1A1727"/>
              </a:solidFill>
              <a:latin typeface="Open Sans"/>
              <a:ea typeface="Open Sans"/>
              <a:cs typeface="Open Sans"/>
              <a:sym typeface="Open Sans"/>
            </a:endParaRPr>
          </a:p>
          <a:p>
            <a:pPr algn="l">
              <a:lnSpc>
                <a:spcPts val="3600"/>
              </a:lnSpc>
            </a:pPr>
            <a:r>
              <a:rPr lang="en-GB" sz="2400" noProof="0" dirty="0">
                <a:solidFill>
                  <a:srgbClr val="1A1727"/>
                </a:solidFill>
                <a:latin typeface="Open Sans"/>
                <a:ea typeface="Open Sans"/>
                <a:cs typeface="Open Sans"/>
                <a:sym typeface="Open Sans"/>
              </a:rPr>
              <a:t>It gives you Disabled‑led guidance, practical tools, and direct accountability so you can build workplaces where Disabled people are not an afterthought.</a:t>
            </a:r>
          </a:p>
          <a:p>
            <a:pPr algn="l">
              <a:lnSpc>
                <a:spcPts val="3600"/>
              </a:lnSpc>
            </a:pPr>
            <a:endParaRPr lang="en-GB" sz="2400" noProof="0" dirty="0">
              <a:solidFill>
                <a:srgbClr val="1A1727"/>
              </a:solidFill>
              <a:latin typeface="Open Sans"/>
              <a:ea typeface="Open Sans"/>
              <a:cs typeface="Open Sans"/>
              <a:sym typeface="Open Sans"/>
            </a:endParaRPr>
          </a:p>
          <a:p>
            <a:pPr algn="l">
              <a:lnSpc>
                <a:spcPts val="3600"/>
              </a:lnSpc>
            </a:pPr>
            <a:r>
              <a:rPr lang="en-GB" sz="2400" b="1" spc="0" noProof="0" dirty="0">
                <a:solidFill>
                  <a:srgbClr val="1A1727"/>
                </a:solidFill>
                <a:latin typeface="Open Sans Bold"/>
                <a:ea typeface="Open Sans Bold"/>
                <a:cs typeface="Open Sans Bold"/>
                <a:sym typeface="Open Sans Bold"/>
              </a:rPr>
              <a:t>This is not a network. </a:t>
            </a:r>
          </a:p>
          <a:p>
            <a:pPr algn="l">
              <a:lnSpc>
                <a:spcPts val="3600"/>
              </a:lnSpc>
            </a:pPr>
            <a:r>
              <a:rPr lang="en-GB" sz="2400" b="1" spc="0" noProof="0" dirty="0">
                <a:solidFill>
                  <a:srgbClr val="1A1727"/>
                </a:solidFill>
                <a:latin typeface="Open Sans Bold"/>
                <a:ea typeface="Open Sans Bold"/>
                <a:cs typeface="Open Sans Bold"/>
                <a:sym typeface="Open Sans Bold"/>
              </a:rPr>
              <a:t>This is not just a badge. </a:t>
            </a:r>
          </a:p>
          <a:p>
            <a:pPr algn="l">
              <a:lnSpc>
                <a:spcPts val="3600"/>
              </a:lnSpc>
            </a:pPr>
            <a:r>
              <a:rPr lang="en-GB" sz="2400" b="1" spc="0" noProof="0" dirty="0">
                <a:solidFill>
                  <a:srgbClr val="1A1727"/>
                </a:solidFill>
                <a:latin typeface="Open Sans Bold"/>
                <a:ea typeface="Open Sans Bold"/>
                <a:cs typeface="Open Sans Bold"/>
                <a:sym typeface="Open Sans Bold"/>
              </a:rPr>
              <a:t>This is structured, expert‑led change.</a:t>
            </a:r>
          </a:p>
        </p:txBody>
      </p:sp>
      <p:sp>
        <p:nvSpPr>
          <p:cNvPr id="8" name="TextBox 8">
            <a:extLst>
              <a:ext uri="{C183D7F6-B498-43B3-948B-1728B52AA6E4}">
                <adec:decorative xmlns:adec="http://schemas.microsoft.com/office/drawing/2017/decorative" val="1"/>
              </a:ext>
            </a:extLst>
          </p:cNvPr>
          <p:cNvSpPr txBox="1"/>
          <p:nvPr/>
        </p:nvSpPr>
        <p:spPr>
          <a:xfrm>
            <a:off x="195668" y="9338310"/>
            <a:ext cx="1163145" cy="444633"/>
          </a:xfrm>
          <a:prstGeom prst="rect">
            <a:avLst/>
          </a:prstGeom>
        </p:spPr>
        <p:txBody>
          <a:bodyPr lIns="0" tIns="0" rIns="0" bIns="0" rtlCol="0" anchor="t">
            <a:spAutoFit/>
          </a:bodyPr>
          <a:lstStyle/>
          <a:p>
            <a:pPr algn="l">
              <a:lnSpc>
                <a:spcPts val="1880"/>
              </a:lnSpc>
            </a:pPr>
            <a:r>
              <a:rPr lang="en-GB" sz="2021" b="1" noProof="0" dirty="0">
                <a:solidFill>
                  <a:srgbClr val="1A1727"/>
                </a:solidFill>
                <a:latin typeface="Gordita Bold"/>
                <a:ea typeface="Gordita Bold"/>
                <a:cs typeface="Gordita Bold"/>
                <a:sym typeface="Gordita Bold"/>
              </a:rPr>
              <a:t>Disabled </a:t>
            </a:r>
          </a:p>
          <a:p>
            <a:pPr algn="just">
              <a:lnSpc>
                <a:spcPts val="1577"/>
              </a:lnSpc>
            </a:pPr>
            <a:r>
              <a:rPr lang="en-GB" sz="1695" b="1" noProof="0" dirty="0">
                <a:solidFill>
                  <a:srgbClr val="1A1727"/>
                </a:solidFill>
                <a:latin typeface="Gordita Bold"/>
                <a:ea typeface="Gordita Bold"/>
                <a:cs typeface="Gordita Bold"/>
                <a:sym typeface="Gordita Bold"/>
              </a:rPr>
              <a:t>By </a:t>
            </a:r>
            <a:r>
              <a:rPr lang="en-GB" sz="1695" noProof="0" dirty="0">
                <a:solidFill>
                  <a:srgbClr val="1A1727"/>
                </a:solidFill>
                <a:latin typeface="Gordita"/>
                <a:ea typeface="Gordita"/>
                <a:cs typeface="Gordita"/>
                <a:sym typeface="Gordita"/>
              </a:rPr>
              <a:t>Society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CDE8FF"/>
        </a:solidFill>
        <a:effectLst/>
      </p:bgPr>
    </p:bg>
    <p:spTree>
      <p:nvGrpSpPr>
        <p:cNvPr id="1" name=""/>
        <p:cNvGrpSpPr/>
        <p:nvPr/>
      </p:nvGrpSpPr>
      <p:grpSpPr>
        <a:xfrm>
          <a:off x="0" y="0"/>
          <a:ext cx="0" cy="0"/>
          <a:chOff x="0" y="0"/>
          <a:chExt cx="0" cy="0"/>
        </a:xfrm>
      </p:grpSpPr>
      <p:grpSp>
        <p:nvGrpSpPr>
          <p:cNvPr id="2" name="Group 2">
            <a:extLst>
              <a:ext uri="{C183D7F6-B498-43B3-948B-1728B52AA6E4}">
                <adec:decorative xmlns:adec="http://schemas.microsoft.com/office/drawing/2017/decorative" val="1"/>
              </a:ext>
            </a:extLst>
          </p:cNvPr>
          <p:cNvGrpSpPr/>
          <p:nvPr/>
        </p:nvGrpSpPr>
        <p:grpSpPr>
          <a:xfrm>
            <a:off x="-141898" y="939028"/>
            <a:ext cx="10200501" cy="9501134"/>
            <a:chOff x="0" y="0"/>
            <a:chExt cx="872629" cy="812800"/>
          </a:xfrm>
        </p:grpSpPr>
        <p:sp>
          <p:nvSpPr>
            <p:cNvPr id="3" name="Freeform 3"/>
            <p:cNvSpPr/>
            <p:nvPr/>
          </p:nvSpPr>
          <p:spPr>
            <a:xfrm>
              <a:off x="0" y="0"/>
              <a:ext cx="872629" cy="812800"/>
            </a:xfrm>
            <a:custGeom>
              <a:avLst/>
              <a:gdLst/>
              <a:ahLst/>
              <a:cxnLst/>
              <a:rect l="l" t="t" r="r" b="b"/>
              <a:pathLst>
                <a:path w="872629" h="812800">
                  <a:moveTo>
                    <a:pt x="436315" y="0"/>
                  </a:moveTo>
                  <a:cubicBezTo>
                    <a:pt x="195345" y="0"/>
                    <a:pt x="0" y="181951"/>
                    <a:pt x="0" y="406400"/>
                  </a:cubicBezTo>
                  <a:cubicBezTo>
                    <a:pt x="0" y="630849"/>
                    <a:pt x="195345" y="812800"/>
                    <a:pt x="436315" y="812800"/>
                  </a:cubicBezTo>
                  <a:cubicBezTo>
                    <a:pt x="677285" y="812800"/>
                    <a:pt x="872629" y="630849"/>
                    <a:pt x="872629" y="406400"/>
                  </a:cubicBezTo>
                  <a:cubicBezTo>
                    <a:pt x="872629" y="181951"/>
                    <a:pt x="677285" y="0"/>
                    <a:pt x="436315" y="0"/>
                  </a:cubicBezTo>
                  <a:close/>
                </a:path>
              </a:pathLst>
            </a:custGeom>
            <a:solidFill>
              <a:srgbClr val="F4F4F4"/>
            </a:solidFill>
            <a:ln w="38100" cap="sq">
              <a:solidFill>
                <a:srgbClr val="1A1727"/>
              </a:solidFill>
              <a:prstDash val="solid"/>
              <a:miter/>
            </a:ln>
          </p:spPr>
          <p:txBody>
            <a:bodyPr/>
            <a:lstStyle/>
            <a:p>
              <a:endParaRPr lang="en-GB" noProof="0" dirty="0"/>
            </a:p>
          </p:txBody>
        </p:sp>
        <p:sp>
          <p:nvSpPr>
            <p:cNvPr id="4" name="TextBox 4"/>
            <p:cNvSpPr txBox="1"/>
            <p:nvPr/>
          </p:nvSpPr>
          <p:spPr>
            <a:xfrm>
              <a:off x="81809" y="47625"/>
              <a:ext cx="709011" cy="688975"/>
            </a:xfrm>
            <a:prstGeom prst="rect">
              <a:avLst/>
            </a:prstGeom>
          </p:spPr>
          <p:txBody>
            <a:bodyPr lIns="50800" tIns="50800" rIns="50800" bIns="50800" rtlCol="0" anchor="ctr"/>
            <a:lstStyle/>
            <a:p>
              <a:pPr algn="ctr">
                <a:lnSpc>
                  <a:spcPts val="2100"/>
                </a:lnSpc>
                <a:spcBef>
                  <a:spcPct val="0"/>
                </a:spcBef>
              </a:pPr>
              <a:endParaRPr lang="en-GB" noProof="0" dirty="0"/>
            </a:p>
          </p:txBody>
        </p:sp>
      </p:grpSp>
      <p:sp>
        <p:nvSpPr>
          <p:cNvPr id="6" name="Freeform 6">
            <a:extLst>
              <a:ext uri="{C183D7F6-B498-43B3-948B-1728B52AA6E4}">
                <adec:decorative xmlns:adec="http://schemas.microsoft.com/office/drawing/2017/decorative" val="1"/>
              </a:ext>
            </a:extLst>
          </p:cNvPr>
          <p:cNvSpPr/>
          <p:nvPr/>
        </p:nvSpPr>
        <p:spPr>
          <a:xfrm>
            <a:off x="0" y="222213"/>
            <a:ext cx="5658901" cy="2566741"/>
          </a:xfrm>
          <a:custGeom>
            <a:avLst/>
            <a:gdLst/>
            <a:ahLst/>
            <a:cxnLst/>
            <a:rect l="l" t="t" r="r" b="b"/>
            <a:pathLst>
              <a:path w="5658901" h="2566741">
                <a:moveTo>
                  <a:pt x="0" y="0"/>
                </a:moveTo>
                <a:lnTo>
                  <a:pt x="5658901" y="0"/>
                </a:lnTo>
                <a:lnTo>
                  <a:pt x="5658901" y="2566741"/>
                </a:lnTo>
                <a:lnTo>
                  <a:pt x="0" y="2566741"/>
                </a:lnTo>
                <a:lnTo>
                  <a:pt x="0" y="0"/>
                </a:lnTo>
                <a:close/>
              </a:path>
            </a:pathLst>
          </a:custGeom>
          <a:blipFill>
            <a:blip>
              <a:extLst>
                <a:ext uri="{96DAC541-7B7A-43D3-8B79-37D633B846F1}">
                  <asvg:svgBlip xmlns:asvg="http://schemas.microsoft.com/office/drawing/2016/SVG/main" r:embed="rId2"/>
                </a:ext>
              </a:extLst>
            </a:blip>
            <a:stretch>
              <a:fillRect/>
            </a:stretch>
          </a:blipFill>
        </p:spPr>
        <p:txBody>
          <a:bodyPr/>
          <a:lstStyle/>
          <a:p>
            <a:endParaRPr lang="en-GB" noProof="0" dirty="0"/>
          </a:p>
        </p:txBody>
      </p:sp>
      <p:sp>
        <p:nvSpPr>
          <p:cNvPr id="7" name="TextBox 7"/>
          <p:cNvSpPr txBox="1">
            <a:spLocks noGrp="1"/>
          </p:cNvSpPr>
          <p:nvPr>
            <p:ph type="title" idx="4294967295"/>
          </p:nvPr>
        </p:nvSpPr>
        <p:spPr>
          <a:xfrm>
            <a:off x="325048" y="558783"/>
            <a:ext cx="4633305" cy="1889470"/>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l" defTabSz="914400" rtl="0" eaLnBrk="1" fontAlgn="auto" latinLnBrk="0" hangingPunct="1">
              <a:lnSpc>
                <a:spcPts val="5054"/>
              </a:lnSpc>
              <a:spcBef>
                <a:spcPts val="0"/>
              </a:spcBef>
              <a:spcAft>
                <a:spcPts val="0"/>
              </a:spcAft>
              <a:buClrTx/>
              <a:buSzTx/>
              <a:buFontTx/>
              <a:buNone/>
              <a:tabLst/>
              <a:defRPr/>
            </a:pPr>
            <a:r>
              <a:rPr kumimoji="0" lang="en-GB" sz="3610" b="1" i="0" u="none" strike="noStrike" kern="1200" cap="none" spc="0" normalizeH="0" baseline="0" noProof="0" dirty="0">
                <a:ln>
                  <a:noFill/>
                </a:ln>
                <a:solidFill>
                  <a:srgbClr val="FFFFFF"/>
                </a:solidFill>
                <a:effectLst/>
                <a:uLnTx/>
                <a:uFillTx/>
                <a:latin typeface="Gordita Bold"/>
                <a:ea typeface="Gordita Bold"/>
                <a:cs typeface="Gordita Bold"/>
                <a:sym typeface="Gordita Bold"/>
              </a:rPr>
              <a:t>Why the </a:t>
            </a:r>
            <a:r>
              <a:rPr kumimoji="0" lang="en-GB" sz="3610" b="1" i="0" u="none" strike="noStrike" kern="1200" cap="none" spc="0" normalizeH="0" baseline="0" noProof="0" dirty="0">
                <a:ln>
                  <a:noFill/>
                </a:ln>
                <a:solidFill>
                  <a:srgbClr val="CDE8FF"/>
                </a:solidFill>
                <a:effectLst/>
                <a:uLnTx/>
                <a:uFillTx/>
                <a:latin typeface="Gordita Bold"/>
                <a:ea typeface="Gordita Bold"/>
                <a:cs typeface="Gordita Bold"/>
                <a:sym typeface="Gordita Bold"/>
              </a:rPr>
              <a:t>Employer Collective</a:t>
            </a:r>
            <a:r>
              <a:rPr kumimoji="0" lang="en-GB" sz="3610" b="1" i="0" u="none" strike="noStrike" kern="1200" cap="none" spc="0" normalizeH="0" baseline="0" noProof="0" dirty="0">
                <a:ln>
                  <a:noFill/>
                </a:ln>
                <a:solidFill>
                  <a:srgbClr val="FFFFFF"/>
                </a:solidFill>
                <a:effectLst/>
                <a:uLnTx/>
                <a:uFillTx/>
                <a:latin typeface="Gordita Bold"/>
                <a:ea typeface="Gordita Bold"/>
                <a:cs typeface="Gordita Bold"/>
                <a:sym typeface="Gordita Bold"/>
              </a:rPr>
              <a:t> Exists</a:t>
            </a:r>
          </a:p>
          <a:p>
            <a:pPr marL="0" marR="0" lvl="0" indent="0" algn="l" defTabSz="914400" rtl="0" eaLnBrk="1" fontAlgn="auto" latinLnBrk="0" hangingPunct="1">
              <a:lnSpc>
                <a:spcPts val="5054"/>
              </a:lnSpc>
              <a:spcBef>
                <a:spcPts val="0"/>
              </a:spcBef>
              <a:spcAft>
                <a:spcPts val="0"/>
              </a:spcAft>
              <a:buClrTx/>
              <a:buSzTx/>
              <a:buFontTx/>
              <a:buNone/>
              <a:tabLst/>
              <a:defRPr/>
            </a:pPr>
            <a:endParaRPr kumimoji="0" lang="en-GB" sz="3610" b="1" i="0" u="none" strike="noStrike" kern="1200" cap="none" spc="0" normalizeH="0" baseline="0" noProof="0" dirty="0">
              <a:ln>
                <a:noFill/>
              </a:ln>
              <a:solidFill>
                <a:srgbClr val="FFFFFF"/>
              </a:solidFill>
              <a:effectLst/>
              <a:uLnTx/>
              <a:uFillTx/>
              <a:latin typeface="Gordita Bold"/>
              <a:ea typeface="Gordita Bold"/>
              <a:cs typeface="Gordita Bold"/>
              <a:sym typeface="Gordita Bold"/>
            </a:endParaRPr>
          </a:p>
        </p:txBody>
      </p:sp>
      <p:sp>
        <p:nvSpPr>
          <p:cNvPr id="5" name="TextBox 5"/>
          <p:cNvSpPr txBox="1"/>
          <p:nvPr/>
        </p:nvSpPr>
        <p:spPr>
          <a:xfrm>
            <a:off x="1127028" y="2696967"/>
            <a:ext cx="6500906" cy="5918579"/>
          </a:xfrm>
          <a:prstGeom prst="rect">
            <a:avLst/>
          </a:prstGeom>
        </p:spPr>
        <p:txBody>
          <a:bodyPr lIns="0" tIns="0" rIns="0" bIns="0" rtlCol="0" anchor="t">
            <a:spAutoFit/>
          </a:bodyPr>
          <a:lstStyle/>
          <a:p>
            <a:pPr algn="l">
              <a:lnSpc>
                <a:spcPts val="3600"/>
              </a:lnSpc>
            </a:pPr>
            <a:r>
              <a:rPr lang="en-GB" sz="2400" noProof="0" dirty="0">
                <a:solidFill>
                  <a:srgbClr val="1A1727"/>
                </a:solidFill>
                <a:latin typeface="Open Sans"/>
                <a:ea typeface="Open Sans"/>
                <a:cs typeface="Open Sans"/>
                <a:sym typeface="Open Sans"/>
              </a:rPr>
              <a:t>Most organisations say they care about Disability inclusion. Very few can evidence it.</a:t>
            </a:r>
          </a:p>
          <a:p>
            <a:pPr algn="l">
              <a:lnSpc>
                <a:spcPts val="3600"/>
              </a:lnSpc>
            </a:pPr>
            <a:r>
              <a:rPr lang="en-GB" sz="2400" noProof="0" dirty="0">
                <a:solidFill>
                  <a:srgbClr val="1A1727"/>
                </a:solidFill>
                <a:latin typeface="Open Sans"/>
                <a:ea typeface="Open Sans"/>
                <a:cs typeface="Open Sans"/>
                <a:sym typeface="Open Sans"/>
              </a:rPr>
              <a:t>The gap is not intent. The gap is action, knowledge, and accountability.</a:t>
            </a:r>
          </a:p>
          <a:p>
            <a:pPr algn="l">
              <a:lnSpc>
                <a:spcPts val="3600"/>
              </a:lnSpc>
            </a:pPr>
            <a:endParaRPr lang="en-GB" sz="2400" noProof="0" dirty="0">
              <a:solidFill>
                <a:srgbClr val="1A1727"/>
              </a:solidFill>
              <a:latin typeface="Open Sans"/>
              <a:ea typeface="Open Sans"/>
              <a:cs typeface="Open Sans"/>
              <a:sym typeface="Open Sans"/>
            </a:endParaRPr>
          </a:p>
          <a:p>
            <a:pPr algn="l">
              <a:lnSpc>
                <a:spcPts val="3600"/>
              </a:lnSpc>
            </a:pPr>
            <a:r>
              <a:rPr lang="en-GB" sz="2400" noProof="0" dirty="0">
                <a:solidFill>
                  <a:srgbClr val="1A1727"/>
                </a:solidFill>
                <a:latin typeface="Open Sans"/>
                <a:ea typeface="Open Sans"/>
                <a:cs typeface="Open Sans"/>
                <a:sym typeface="Open Sans"/>
              </a:rPr>
              <a:t>The Employer Collective closes that gap by giving you:</a:t>
            </a:r>
          </a:p>
          <a:p>
            <a:pPr marL="518160" lvl="1" indent="-259080" algn="l">
              <a:lnSpc>
                <a:spcPts val="3600"/>
              </a:lnSpc>
              <a:buFont typeface="Arial"/>
              <a:buChar char="•"/>
            </a:pPr>
            <a:r>
              <a:rPr lang="en-GB" sz="2400" noProof="0" dirty="0">
                <a:solidFill>
                  <a:srgbClr val="1A1727"/>
                </a:solidFill>
                <a:latin typeface="Open Sans"/>
                <a:ea typeface="Open Sans"/>
                <a:cs typeface="Open Sans"/>
                <a:sym typeface="Open Sans"/>
              </a:rPr>
              <a:t>Disabled‑led expertise.</a:t>
            </a:r>
          </a:p>
          <a:p>
            <a:pPr marL="518160" lvl="1" indent="-259080" algn="l">
              <a:lnSpc>
                <a:spcPts val="3600"/>
              </a:lnSpc>
              <a:buFont typeface="Arial"/>
              <a:buChar char="•"/>
            </a:pPr>
            <a:r>
              <a:rPr lang="en-GB" sz="2400" noProof="0" dirty="0">
                <a:solidFill>
                  <a:srgbClr val="1A1727"/>
                </a:solidFill>
                <a:latin typeface="Open Sans"/>
                <a:ea typeface="Open Sans"/>
                <a:cs typeface="Open Sans"/>
                <a:sym typeface="Open Sans"/>
              </a:rPr>
              <a:t>Clear standards.</a:t>
            </a:r>
          </a:p>
          <a:p>
            <a:pPr marL="518160" lvl="1" indent="-259080" algn="l">
              <a:lnSpc>
                <a:spcPts val="3600"/>
              </a:lnSpc>
              <a:buFont typeface="Arial"/>
              <a:buChar char="•"/>
            </a:pPr>
            <a:r>
              <a:rPr lang="en-GB" sz="2400" noProof="0" dirty="0">
                <a:solidFill>
                  <a:srgbClr val="1A1727"/>
                </a:solidFill>
                <a:latin typeface="Open Sans"/>
                <a:ea typeface="Open Sans"/>
                <a:cs typeface="Open Sans"/>
                <a:sym typeface="Open Sans"/>
              </a:rPr>
              <a:t>Practical tools you can implement immediately.</a:t>
            </a:r>
          </a:p>
          <a:p>
            <a:pPr marL="518160" lvl="1" indent="-259080" algn="l">
              <a:lnSpc>
                <a:spcPts val="3600"/>
              </a:lnSpc>
              <a:buFont typeface="Arial"/>
              <a:buChar char="•"/>
            </a:pPr>
            <a:r>
              <a:rPr lang="en-GB" sz="2400" noProof="0" dirty="0">
                <a:solidFill>
                  <a:srgbClr val="1A1727"/>
                </a:solidFill>
                <a:latin typeface="Open Sans"/>
                <a:ea typeface="Open Sans"/>
                <a:cs typeface="Open Sans"/>
                <a:sym typeface="Open Sans"/>
              </a:rPr>
              <a:t>A community that expects progress, not platitudes.</a:t>
            </a:r>
          </a:p>
        </p:txBody>
      </p:sp>
      <p:sp>
        <p:nvSpPr>
          <p:cNvPr id="8" name="TextBox 8">
            <a:extLst>
              <a:ext uri="{C183D7F6-B498-43B3-948B-1728B52AA6E4}">
                <adec:decorative xmlns:adec="http://schemas.microsoft.com/office/drawing/2017/decorative" val="1"/>
              </a:ext>
            </a:extLst>
          </p:cNvPr>
          <p:cNvSpPr txBox="1"/>
          <p:nvPr/>
        </p:nvSpPr>
        <p:spPr>
          <a:xfrm>
            <a:off x="195668" y="9338310"/>
            <a:ext cx="1163145" cy="444633"/>
          </a:xfrm>
          <a:prstGeom prst="rect">
            <a:avLst/>
          </a:prstGeom>
        </p:spPr>
        <p:txBody>
          <a:bodyPr lIns="0" tIns="0" rIns="0" bIns="0" rtlCol="0" anchor="t">
            <a:spAutoFit/>
          </a:bodyPr>
          <a:lstStyle/>
          <a:p>
            <a:pPr algn="l">
              <a:lnSpc>
                <a:spcPts val="1880"/>
              </a:lnSpc>
            </a:pPr>
            <a:r>
              <a:rPr lang="en-GB" sz="2021" b="1" noProof="0" dirty="0">
                <a:solidFill>
                  <a:srgbClr val="1A1727"/>
                </a:solidFill>
                <a:latin typeface="Gordita Bold"/>
                <a:ea typeface="Gordita Bold"/>
                <a:cs typeface="Gordita Bold"/>
                <a:sym typeface="Gordita Bold"/>
              </a:rPr>
              <a:t>Disabled </a:t>
            </a:r>
          </a:p>
          <a:p>
            <a:pPr algn="just">
              <a:lnSpc>
                <a:spcPts val="1577"/>
              </a:lnSpc>
            </a:pPr>
            <a:r>
              <a:rPr lang="en-GB" sz="1695" b="1" noProof="0" dirty="0">
                <a:solidFill>
                  <a:srgbClr val="1A1727"/>
                </a:solidFill>
                <a:latin typeface="Gordita Bold"/>
                <a:ea typeface="Gordita Bold"/>
                <a:cs typeface="Gordita Bold"/>
                <a:sym typeface="Gordita Bold"/>
              </a:rPr>
              <a:t>By </a:t>
            </a:r>
            <a:r>
              <a:rPr lang="en-GB" sz="1695" noProof="0" dirty="0">
                <a:solidFill>
                  <a:srgbClr val="1A1727"/>
                </a:solidFill>
                <a:latin typeface="Gordita"/>
                <a:ea typeface="Gordita"/>
                <a:cs typeface="Gordita"/>
                <a:sym typeface="Gordita"/>
              </a:rPr>
              <a:t>Society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E0E4"/>
        </a:solidFill>
        <a:effectLst/>
      </p:bgPr>
    </p:bg>
    <p:spTree>
      <p:nvGrpSpPr>
        <p:cNvPr id="1" name=""/>
        <p:cNvGrpSpPr/>
        <p:nvPr/>
      </p:nvGrpSpPr>
      <p:grpSpPr>
        <a:xfrm>
          <a:off x="0" y="0"/>
          <a:ext cx="0" cy="0"/>
          <a:chOff x="0" y="0"/>
          <a:chExt cx="0" cy="0"/>
        </a:xfrm>
      </p:grpSpPr>
      <p:grpSp>
        <p:nvGrpSpPr>
          <p:cNvPr id="2" name="Group 2">
            <a:extLst>
              <a:ext uri="{C183D7F6-B498-43B3-948B-1728B52AA6E4}">
                <adec:decorative xmlns:adec="http://schemas.microsoft.com/office/drawing/2017/decorative" val="1"/>
              </a:ext>
            </a:extLst>
          </p:cNvPr>
          <p:cNvGrpSpPr/>
          <p:nvPr/>
        </p:nvGrpSpPr>
        <p:grpSpPr>
          <a:xfrm>
            <a:off x="-141898" y="939028"/>
            <a:ext cx="10200501" cy="9501134"/>
            <a:chOff x="0" y="0"/>
            <a:chExt cx="872629" cy="812800"/>
          </a:xfrm>
        </p:grpSpPr>
        <p:sp>
          <p:nvSpPr>
            <p:cNvPr id="3" name="Freeform 3"/>
            <p:cNvSpPr/>
            <p:nvPr/>
          </p:nvSpPr>
          <p:spPr>
            <a:xfrm>
              <a:off x="0" y="0"/>
              <a:ext cx="872629" cy="812800"/>
            </a:xfrm>
            <a:custGeom>
              <a:avLst/>
              <a:gdLst/>
              <a:ahLst/>
              <a:cxnLst/>
              <a:rect l="l" t="t" r="r" b="b"/>
              <a:pathLst>
                <a:path w="872629" h="812800">
                  <a:moveTo>
                    <a:pt x="436315" y="0"/>
                  </a:moveTo>
                  <a:cubicBezTo>
                    <a:pt x="195345" y="0"/>
                    <a:pt x="0" y="181951"/>
                    <a:pt x="0" y="406400"/>
                  </a:cubicBezTo>
                  <a:cubicBezTo>
                    <a:pt x="0" y="630849"/>
                    <a:pt x="195345" y="812800"/>
                    <a:pt x="436315" y="812800"/>
                  </a:cubicBezTo>
                  <a:cubicBezTo>
                    <a:pt x="677285" y="812800"/>
                    <a:pt x="872629" y="630849"/>
                    <a:pt x="872629" y="406400"/>
                  </a:cubicBezTo>
                  <a:cubicBezTo>
                    <a:pt x="872629" y="181951"/>
                    <a:pt x="677285" y="0"/>
                    <a:pt x="436315" y="0"/>
                  </a:cubicBezTo>
                  <a:close/>
                </a:path>
              </a:pathLst>
            </a:custGeom>
            <a:solidFill>
              <a:srgbClr val="F4F4F4"/>
            </a:solidFill>
            <a:ln w="38100" cap="sq">
              <a:solidFill>
                <a:srgbClr val="1A1727"/>
              </a:solidFill>
              <a:prstDash val="solid"/>
              <a:miter/>
            </a:ln>
          </p:spPr>
          <p:txBody>
            <a:bodyPr/>
            <a:lstStyle/>
            <a:p>
              <a:endParaRPr lang="en-GB" noProof="0" dirty="0"/>
            </a:p>
          </p:txBody>
        </p:sp>
        <p:sp>
          <p:nvSpPr>
            <p:cNvPr id="4" name="TextBox 4"/>
            <p:cNvSpPr txBox="1"/>
            <p:nvPr/>
          </p:nvSpPr>
          <p:spPr>
            <a:xfrm>
              <a:off x="81809" y="47625"/>
              <a:ext cx="709011" cy="688975"/>
            </a:xfrm>
            <a:prstGeom prst="rect">
              <a:avLst/>
            </a:prstGeom>
          </p:spPr>
          <p:txBody>
            <a:bodyPr lIns="50800" tIns="50800" rIns="50800" bIns="50800" rtlCol="0" anchor="ctr"/>
            <a:lstStyle/>
            <a:p>
              <a:pPr algn="ctr">
                <a:lnSpc>
                  <a:spcPts val="2100"/>
                </a:lnSpc>
                <a:spcBef>
                  <a:spcPct val="0"/>
                </a:spcBef>
              </a:pPr>
              <a:endParaRPr lang="en-GB" noProof="0" dirty="0"/>
            </a:p>
          </p:txBody>
        </p:sp>
      </p:grpSp>
      <p:sp>
        <p:nvSpPr>
          <p:cNvPr id="6" name="Freeform 6">
            <a:extLst>
              <a:ext uri="{C183D7F6-B498-43B3-948B-1728B52AA6E4}">
                <adec:decorative xmlns:adec="http://schemas.microsoft.com/office/drawing/2017/decorative" val="1"/>
              </a:ext>
            </a:extLst>
          </p:cNvPr>
          <p:cNvSpPr/>
          <p:nvPr/>
        </p:nvSpPr>
        <p:spPr>
          <a:xfrm>
            <a:off x="0" y="222213"/>
            <a:ext cx="5658901" cy="2566741"/>
          </a:xfrm>
          <a:custGeom>
            <a:avLst/>
            <a:gdLst/>
            <a:ahLst/>
            <a:cxnLst/>
            <a:rect l="l" t="t" r="r" b="b"/>
            <a:pathLst>
              <a:path w="5658901" h="2566741">
                <a:moveTo>
                  <a:pt x="0" y="0"/>
                </a:moveTo>
                <a:lnTo>
                  <a:pt x="5658901" y="0"/>
                </a:lnTo>
                <a:lnTo>
                  <a:pt x="5658901" y="2566741"/>
                </a:lnTo>
                <a:lnTo>
                  <a:pt x="0" y="2566741"/>
                </a:lnTo>
                <a:lnTo>
                  <a:pt x="0" y="0"/>
                </a:lnTo>
                <a:close/>
              </a:path>
            </a:pathLst>
          </a:custGeom>
          <a:blipFill>
            <a:blip>
              <a:extLst>
                <a:ext uri="{96DAC541-7B7A-43D3-8B79-37D633B846F1}">
                  <asvg:svgBlip xmlns:asvg="http://schemas.microsoft.com/office/drawing/2016/SVG/main" r:embed="rId2"/>
                </a:ext>
              </a:extLst>
            </a:blip>
            <a:stretch>
              <a:fillRect/>
            </a:stretch>
          </a:blipFill>
        </p:spPr>
        <p:txBody>
          <a:bodyPr/>
          <a:lstStyle/>
          <a:p>
            <a:endParaRPr lang="en-GB" noProof="0" dirty="0"/>
          </a:p>
        </p:txBody>
      </p:sp>
      <p:sp>
        <p:nvSpPr>
          <p:cNvPr id="7" name="TextBox 7"/>
          <p:cNvSpPr txBox="1">
            <a:spLocks noGrp="1"/>
          </p:cNvSpPr>
          <p:nvPr>
            <p:ph type="title" idx="4294967295"/>
          </p:nvPr>
        </p:nvSpPr>
        <p:spPr>
          <a:xfrm>
            <a:off x="325048" y="558783"/>
            <a:ext cx="4976411" cy="1889470"/>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l" defTabSz="914400" rtl="0" eaLnBrk="1" fontAlgn="auto" latinLnBrk="0" hangingPunct="1">
              <a:lnSpc>
                <a:spcPts val="5054"/>
              </a:lnSpc>
              <a:spcBef>
                <a:spcPts val="0"/>
              </a:spcBef>
              <a:spcAft>
                <a:spcPts val="0"/>
              </a:spcAft>
              <a:buClrTx/>
              <a:buSzTx/>
              <a:buFontTx/>
              <a:buNone/>
              <a:tabLst/>
              <a:defRPr/>
            </a:pPr>
            <a:r>
              <a:rPr kumimoji="0" lang="en-GB" sz="3610" b="1" i="0" u="none" strike="noStrike" kern="1200" cap="none" spc="0" normalizeH="0" baseline="0" noProof="0" dirty="0">
                <a:ln>
                  <a:noFill/>
                </a:ln>
                <a:solidFill>
                  <a:srgbClr val="FFFFFF"/>
                </a:solidFill>
                <a:effectLst/>
                <a:uLnTx/>
                <a:uFillTx/>
                <a:latin typeface="Gordita Bold"/>
                <a:ea typeface="Gordita Bold"/>
                <a:cs typeface="Gordita Bold"/>
                <a:sym typeface="Gordita Bold"/>
              </a:rPr>
              <a:t>Who is the </a:t>
            </a:r>
            <a:r>
              <a:rPr kumimoji="0" lang="en-GB" sz="3610" b="1" i="0" u="none" strike="noStrike" kern="1200" cap="none" spc="0" normalizeH="0" baseline="0" noProof="0" dirty="0">
                <a:ln>
                  <a:noFill/>
                </a:ln>
                <a:solidFill>
                  <a:srgbClr val="FFE0E4"/>
                </a:solidFill>
                <a:effectLst/>
                <a:uLnTx/>
                <a:uFillTx/>
                <a:latin typeface="Gordita Bold"/>
                <a:ea typeface="Gordita Bold"/>
                <a:cs typeface="Gordita Bold"/>
                <a:sym typeface="Gordita Bold"/>
              </a:rPr>
              <a:t>Employer Collective </a:t>
            </a:r>
            <a:r>
              <a:rPr kumimoji="0" lang="en-GB" sz="3610" b="1" i="0" u="none" strike="noStrike" kern="1200" cap="none" spc="0" normalizeH="0" baseline="0" noProof="0" dirty="0">
                <a:ln>
                  <a:noFill/>
                </a:ln>
                <a:solidFill>
                  <a:srgbClr val="FFFFFF"/>
                </a:solidFill>
                <a:effectLst/>
                <a:uLnTx/>
                <a:uFillTx/>
                <a:latin typeface="Gordita Bold"/>
                <a:ea typeface="Gordita Bold"/>
                <a:cs typeface="Gordita Bold"/>
                <a:sym typeface="Gordita Bold"/>
              </a:rPr>
              <a:t>For</a:t>
            </a:r>
          </a:p>
          <a:p>
            <a:pPr marL="0" marR="0" lvl="0" indent="0" algn="l" defTabSz="914400" rtl="0" eaLnBrk="1" fontAlgn="auto" latinLnBrk="0" hangingPunct="1">
              <a:lnSpc>
                <a:spcPts val="5054"/>
              </a:lnSpc>
              <a:spcBef>
                <a:spcPts val="0"/>
              </a:spcBef>
              <a:spcAft>
                <a:spcPts val="0"/>
              </a:spcAft>
              <a:buClrTx/>
              <a:buSzTx/>
              <a:buFontTx/>
              <a:buNone/>
              <a:tabLst/>
              <a:defRPr/>
            </a:pPr>
            <a:endParaRPr kumimoji="0" lang="en-GB" sz="3610" b="1" i="0" u="none" strike="noStrike" kern="1200" cap="none" spc="0" normalizeH="0" baseline="0" noProof="0" dirty="0">
              <a:ln>
                <a:noFill/>
              </a:ln>
              <a:solidFill>
                <a:srgbClr val="FFFFFF"/>
              </a:solidFill>
              <a:effectLst/>
              <a:uLnTx/>
              <a:uFillTx/>
              <a:latin typeface="Gordita Bold"/>
              <a:ea typeface="Gordita Bold"/>
              <a:cs typeface="Gordita Bold"/>
              <a:sym typeface="Gordita Bold"/>
            </a:endParaRPr>
          </a:p>
        </p:txBody>
      </p:sp>
      <p:sp>
        <p:nvSpPr>
          <p:cNvPr id="5" name="TextBox 5"/>
          <p:cNvSpPr txBox="1"/>
          <p:nvPr/>
        </p:nvSpPr>
        <p:spPr>
          <a:xfrm>
            <a:off x="1163145" y="3154148"/>
            <a:ext cx="6500906" cy="5004218"/>
          </a:xfrm>
          <a:prstGeom prst="rect">
            <a:avLst/>
          </a:prstGeom>
        </p:spPr>
        <p:txBody>
          <a:bodyPr lIns="0" tIns="0" rIns="0" bIns="0" rtlCol="0" anchor="t">
            <a:spAutoFit/>
          </a:bodyPr>
          <a:lstStyle/>
          <a:p>
            <a:pPr algn="l">
              <a:lnSpc>
                <a:spcPts val="3600"/>
              </a:lnSpc>
            </a:pPr>
            <a:r>
              <a:rPr lang="en-GB" sz="2400" noProof="0" dirty="0">
                <a:solidFill>
                  <a:srgbClr val="1A1727"/>
                </a:solidFill>
                <a:latin typeface="Open Sans"/>
                <a:ea typeface="Open Sans"/>
                <a:cs typeface="Open Sans"/>
                <a:sym typeface="Open Sans"/>
              </a:rPr>
              <a:t>Organisations that want to:</a:t>
            </a:r>
          </a:p>
          <a:p>
            <a:pPr marL="518160" lvl="1" indent="-259080" algn="l">
              <a:lnSpc>
                <a:spcPts val="3600"/>
              </a:lnSpc>
              <a:buFont typeface="Arial"/>
              <a:buChar char="•"/>
            </a:pPr>
            <a:r>
              <a:rPr lang="en-GB" sz="2400" noProof="0" dirty="0">
                <a:solidFill>
                  <a:srgbClr val="1A1727"/>
                </a:solidFill>
                <a:latin typeface="Open Sans"/>
                <a:ea typeface="Open Sans"/>
                <a:cs typeface="Open Sans"/>
                <a:sym typeface="Open Sans"/>
              </a:rPr>
              <a:t>Build accessible systems and processes.</a:t>
            </a:r>
          </a:p>
          <a:p>
            <a:pPr marL="518160" lvl="1" indent="-259080" algn="l">
              <a:lnSpc>
                <a:spcPts val="3600"/>
              </a:lnSpc>
              <a:buFont typeface="Arial"/>
              <a:buChar char="•"/>
            </a:pPr>
            <a:r>
              <a:rPr lang="en-GB" sz="2400" noProof="0" dirty="0">
                <a:solidFill>
                  <a:srgbClr val="1A1727"/>
                </a:solidFill>
                <a:latin typeface="Open Sans"/>
                <a:ea typeface="Open Sans"/>
                <a:cs typeface="Open Sans"/>
                <a:sym typeface="Open Sans"/>
              </a:rPr>
              <a:t>Improve recruitment, retention, and progression for Disabled people.</a:t>
            </a:r>
          </a:p>
          <a:p>
            <a:pPr marL="518160" lvl="1" indent="-259080" algn="l">
              <a:lnSpc>
                <a:spcPts val="3600"/>
              </a:lnSpc>
              <a:buFont typeface="Arial"/>
              <a:buChar char="•"/>
            </a:pPr>
            <a:r>
              <a:rPr lang="en-GB" sz="2400" noProof="0" dirty="0">
                <a:solidFill>
                  <a:srgbClr val="1A1727"/>
                </a:solidFill>
                <a:latin typeface="Open Sans"/>
                <a:ea typeface="Open Sans"/>
                <a:cs typeface="Open Sans"/>
                <a:sym typeface="Open Sans"/>
              </a:rPr>
              <a:t>Replace guesswork with evidence.</a:t>
            </a:r>
          </a:p>
          <a:p>
            <a:pPr marL="518160" lvl="1" indent="-259080" algn="l">
              <a:lnSpc>
                <a:spcPts val="3600"/>
              </a:lnSpc>
              <a:buFont typeface="Arial"/>
              <a:buChar char="•"/>
            </a:pPr>
            <a:r>
              <a:rPr lang="en-GB" sz="2400" noProof="0" dirty="0">
                <a:solidFill>
                  <a:srgbClr val="1A1727"/>
                </a:solidFill>
                <a:latin typeface="Open Sans"/>
                <a:ea typeface="Open Sans"/>
                <a:cs typeface="Open Sans"/>
                <a:sym typeface="Open Sans"/>
              </a:rPr>
              <a:t>Be held accountable by Disabled experts.</a:t>
            </a:r>
          </a:p>
          <a:p>
            <a:pPr marL="518160" lvl="1" indent="-259080" algn="l">
              <a:lnSpc>
                <a:spcPts val="3600"/>
              </a:lnSpc>
              <a:buFont typeface="Arial"/>
              <a:buChar char="•"/>
            </a:pPr>
            <a:r>
              <a:rPr lang="en-GB" sz="2400" noProof="0" dirty="0">
                <a:solidFill>
                  <a:srgbClr val="1A1727"/>
                </a:solidFill>
                <a:latin typeface="Open Sans"/>
                <a:ea typeface="Open Sans"/>
                <a:cs typeface="Open Sans"/>
                <a:sym typeface="Open Sans"/>
              </a:rPr>
              <a:t>Move from “awareness” to measurable action.</a:t>
            </a:r>
          </a:p>
          <a:p>
            <a:pPr algn="l">
              <a:lnSpc>
                <a:spcPts val="3600"/>
              </a:lnSpc>
            </a:pPr>
            <a:endParaRPr lang="en-GB" sz="2400" noProof="0" dirty="0">
              <a:solidFill>
                <a:srgbClr val="1A1727"/>
              </a:solidFill>
              <a:latin typeface="Open Sans"/>
              <a:ea typeface="Open Sans"/>
              <a:cs typeface="Open Sans"/>
              <a:sym typeface="Open Sans"/>
            </a:endParaRPr>
          </a:p>
          <a:p>
            <a:pPr algn="l">
              <a:lnSpc>
                <a:spcPts val="3600"/>
              </a:lnSpc>
            </a:pPr>
            <a:r>
              <a:rPr lang="en-GB" sz="2400" b="1" noProof="0" dirty="0">
                <a:solidFill>
                  <a:srgbClr val="1A1727"/>
                </a:solidFill>
                <a:latin typeface="Open Sans Bold"/>
                <a:ea typeface="Open Sans Bold"/>
                <a:cs typeface="Open Sans Bold"/>
                <a:sym typeface="Open Sans Bold"/>
              </a:rPr>
              <a:t>If you want a badge, this isn’t for you. </a:t>
            </a:r>
          </a:p>
          <a:p>
            <a:pPr algn="l">
              <a:lnSpc>
                <a:spcPts val="3600"/>
              </a:lnSpc>
            </a:pPr>
            <a:r>
              <a:rPr lang="en-GB" sz="2400" b="1" noProof="0" dirty="0">
                <a:solidFill>
                  <a:srgbClr val="1A1727"/>
                </a:solidFill>
                <a:latin typeface="Open Sans Bold"/>
                <a:ea typeface="Open Sans Bold"/>
                <a:cs typeface="Open Sans Bold"/>
                <a:sym typeface="Open Sans Bold"/>
              </a:rPr>
              <a:t>If you want change, it is.</a:t>
            </a:r>
          </a:p>
        </p:txBody>
      </p:sp>
      <p:sp>
        <p:nvSpPr>
          <p:cNvPr id="8" name="TextBox 8">
            <a:extLst>
              <a:ext uri="{C183D7F6-B498-43B3-948B-1728B52AA6E4}">
                <adec:decorative xmlns:adec="http://schemas.microsoft.com/office/drawing/2017/decorative" val="1"/>
              </a:ext>
            </a:extLst>
          </p:cNvPr>
          <p:cNvSpPr txBox="1"/>
          <p:nvPr/>
        </p:nvSpPr>
        <p:spPr>
          <a:xfrm>
            <a:off x="195668" y="9338310"/>
            <a:ext cx="1163145" cy="444633"/>
          </a:xfrm>
          <a:prstGeom prst="rect">
            <a:avLst/>
          </a:prstGeom>
        </p:spPr>
        <p:txBody>
          <a:bodyPr lIns="0" tIns="0" rIns="0" bIns="0" rtlCol="0" anchor="t">
            <a:spAutoFit/>
          </a:bodyPr>
          <a:lstStyle/>
          <a:p>
            <a:pPr algn="l">
              <a:lnSpc>
                <a:spcPts val="1880"/>
              </a:lnSpc>
            </a:pPr>
            <a:r>
              <a:rPr lang="en-GB" sz="2021" b="1" noProof="0" dirty="0">
                <a:solidFill>
                  <a:srgbClr val="1A1727"/>
                </a:solidFill>
                <a:latin typeface="Gordita Bold"/>
                <a:ea typeface="Gordita Bold"/>
                <a:cs typeface="Gordita Bold"/>
                <a:sym typeface="Gordita Bold"/>
              </a:rPr>
              <a:t>Disabled </a:t>
            </a:r>
          </a:p>
          <a:p>
            <a:pPr algn="just">
              <a:lnSpc>
                <a:spcPts val="1577"/>
              </a:lnSpc>
            </a:pPr>
            <a:r>
              <a:rPr lang="en-GB" sz="1695" b="1" noProof="0" dirty="0">
                <a:solidFill>
                  <a:srgbClr val="1A1727"/>
                </a:solidFill>
                <a:latin typeface="Gordita Bold"/>
                <a:ea typeface="Gordita Bold"/>
                <a:cs typeface="Gordita Bold"/>
                <a:sym typeface="Gordita Bold"/>
              </a:rPr>
              <a:t>By </a:t>
            </a:r>
            <a:r>
              <a:rPr lang="en-GB" sz="1695" noProof="0" dirty="0">
                <a:solidFill>
                  <a:srgbClr val="1A1727"/>
                </a:solidFill>
                <a:latin typeface="Gordita"/>
                <a:ea typeface="Gordita"/>
                <a:cs typeface="Gordita"/>
                <a:sym typeface="Gordita"/>
              </a:rPr>
              <a:t>Society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4F4F4"/>
        </a:solidFill>
        <a:effectLst/>
      </p:bgPr>
    </p:bg>
    <p:spTree>
      <p:nvGrpSpPr>
        <p:cNvPr id="1" name=""/>
        <p:cNvGrpSpPr/>
        <p:nvPr/>
      </p:nvGrpSpPr>
      <p:grpSpPr>
        <a:xfrm>
          <a:off x="0" y="0"/>
          <a:ext cx="0" cy="0"/>
          <a:chOff x="0" y="0"/>
          <a:chExt cx="0" cy="0"/>
        </a:xfrm>
      </p:grpSpPr>
      <p:grpSp>
        <p:nvGrpSpPr>
          <p:cNvPr id="2" name="Group 2">
            <a:extLst>
              <a:ext uri="{C183D7F6-B498-43B3-948B-1728B52AA6E4}">
                <adec:decorative xmlns:adec="http://schemas.microsoft.com/office/drawing/2017/decorative" val="1"/>
              </a:ext>
            </a:extLst>
          </p:cNvPr>
          <p:cNvGrpSpPr/>
          <p:nvPr/>
        </p:nvGrpSpPr>
        <p:grpSpPr>
          <a:xfrm>
            <a:off x="0" y="2105146"/>
            <a:ext cx="7508330" cy="1346740"/>
            <a:chOff x="0" y="0"/>
            <a:chExt cx="2231400" cy="400238"/>
          </a:xfrm>
        </p:grpSpPr>
        <p:sp>
          <p:nvSpPr>
            <p:cNvPr id="3" name="Freeform 3"/>
            <p:cNvSpPr/>
            <p:nvPr/>
          </p:nvSpPr>
          <p:spPr>
            <a:xfrm>
              <a:off x="0" y="0"/>
              <a:ext cx="2231400" cy="400238"/>
            </a:xfrm>
            <a:custGeom>
              <a:avLst/>
              <a:gdLst/>
              <a:ahLst/>
              <a:cxnLst/>
              <a:rect l="l" t="t" r="r" b="b"/>
              <a:pathLst>
                <a:path w="2231400" h="400238">
                  <a:moveTo>
                    <a:pt x="14693" y="0"/>
                  </a:moveTo>
                  <a:lnTo>
                    <a:pt x="1981755" y="0"/>
                  </a:lnTo>
                  <a:cubicBezTo>
                    <a:pt x="2136469" y="0"/>
                    <a:pt x="2231400" y="89596"/>
                    <a:pt x="2231400" y="200119"/>
                  </a:cubicBezTo>
                  <a:cubicBezTo>
                    <a:pt x="2231400" y="310641"/>
                    <a:pt x="2136469" y="400238"/>
                    <a:pt x="1981755" y="400238"/>
                  </a:cubicBezTo>
                  <a:lnTo>
                    <a:pt x="14693" y="400238"/>
                  </a:lnTo>
                  <a:cubicBezTo>
                    <a:pt x="10796" y="400238"/>
                    <a:pt x="7059" y="398690"/>
                    <a:pt x="4304" y="395934"/>
                  </a:cubicBezTo>
                  <a:cubicBezTo>
                    <a:pt x="1548" y="393178"/>
                    <a:pt x="0" y="389441"/>
                    <a:pt x="0" y="385544"/>
                  </a:cubicBezTo>
                  <a:lnTo>
                    <a:pt x="0" y="14693"/>
                  </a:lnTo>
                  <a:cubicBezTo>
                    <a:pt x="0" y="10796"/>
                    <a:pt x="1548" y="7059"/>
                    <a:pt x="4304" y="4304"/>
                  </a:cubicBezTo>
                  <a:cubicBezTo>
                    <a:pt x="7059" y="1548"/>
                    <a:pt x="10796" y="0"/>
                    <a:pt x="14693" y="0"/>
                  </a:cubicBezTo>
                  <a:close/>
                </a:path>
              </a:pathLst>
            </a:custGeom>
            <a:solidFill>
              <a:srgbClr val="CDE8FF"/>
            </a:solidFill>
            <a:ln w="19050" cap="sq">
              <a:solidFill>
                <a:srgbClr val="1A1727"/>
              </a:solidFill>
              <a:prstDash val="solid"/>
              <a:miter/>
            </a:ln>
          </p:spPr>
          <p:txBody>
            <a:bodyPr/>
            <a:lstStyle/>
            <a:p>
              <a:endParaRPr lang="en-GB" noProof="0" dirty="0"/>
            </a:p>
          </p:txBody>
        </p:sp>
        <p:sp>
          <p:nvSpPr>
            <p:cNvPr id="4" name="TextBox 4"/>
            <p:cNvSpPr txBox="1"/>
            <p:nvPr/>
          </p:nvSpPr>
          <p:spPr>
            <a:xfrm>
              <a:off x="25400" y="-28575"/>
              <a:ext cx="2002800" cy="428813"/>
            </a:xfrm>
            <a:prstGeom prst="rect">
              <a:avLst/>
            </a:prstGeom>
          </p:spPr>
          <p:txBody>
            <a:bodyPr lIns="50800" tIns="50800" rIns="50800" bIns="50800" rtlCol="0" anchor="ctr"/>
            <a:lstStyle/>
            <a:p>
              <a:pPr algn="ctr">
                <a:lnSpc>
                  <a:spcPts val="2100"/>
                </a:lnSpc>
              </a:pPr>
              <a:endParaRPr lang="en-GB" noProof="0" dirty="0"/>
            </a:p>
          </p:txBody>
        </p:sp>
      </p:grpSp>
      <p:grpSp>
        <p:nvGrpSpPr>
          <p:cNvPr id="5" name="Group 5">
            <a:extLst>
              <a:ext uri="{C183D7F6-B498-43B3-948B-1728B52AA6E4}">
                <adec:decorative xmlns:adec="http://schemas.microsoft.com/office/drawing/2017/decorative" val="1"/>
              </a:ext>
            </a:extLst>
          </p:cNvPr>
          <p:cNvGrpSpPr/>
          <p:nvPr/>
        </p:nvGrpSpPr>
        <p:grpSpPr>
          <a:xfrm>
            <a:off x="0" y="3615958"/>
            <a:ext cx="7508330" cy="1346740"/>
            <a:chOff x="0" y="0"/>
            <a:chExt cx="2231400" cy="400238"/>
          </a:xfrm>
        </p:grpSpPr>
        <p:sp>
          <p:nvSpPr>
            <p:cNvPr id="6" name="Freeform 6"/>
            <p:cNvSpPr/>
            <p:nvPr/>
          </p:nvSpPr>
          <p:spPr>
            <a:xfrm>
              <a:off x="0" y="0"/>
              <a:ext cx="2231400" cy="400238"/>
            </a:xfrm>
            <a:custGeom>
              <a:avLst/>
              <a:gdLst/>
              <a:ahLst/>
              <a:cxnLst/>
              <a:rect l="l" t="t" r="r" b="b"/>
              <a:pathLst>
                <a:path w="2231400" h="400238">
                  <a:moveTo>
                    <a:pt x="14693" y="0"/>
                  </a:moveTo>
                  <a:lnTo>
                    <a:pt x="1981755" y="0"/>
                  </a:lnTo>
                  <a:cubicBezTo>
                    <a:pt x="2136469" y="0"/>
                    <a:pt x="2231400" y="89596"/>
                    <a:pt x="2231400" y="200119"/>
                  </a:cubicBezTo>
                  <a:cubicBezTo>
                    <a:pt x="2231400" y="310641"/>
                    <a:pt x="2136469" y="400238"/>
                    <a:pt x="1981755" y="400238"/>
                  </a:cubicBezTo>
                  <a:lnTo>
                    <a:pt x="14693" y="400238"/>
                  </a:lnTo>
                  <a:cubicBezTo>
                    <a:pt x="10796" y="400238"/>
                    <a:pt x="7059" y="398690"/>
                    <a:pt x="4304" y="395934"/>
                  </a:cubicBezTo>
                  <a:cubicBezTo>
                    <a:pt x="1548" y="393178"/>
                    <a:pt x="0" y="389441"/>
                    <a:pt x="0" y="385544"/>
                  </a:cubicBezTo>
                  <a:lnTo>
                    <a:pt x="0" y="14693"/>
                  </a:lnTo>
                  <a:cubicBezTo>
                    <a:pt x="0" y="10796"/>
                    <a:pt x="1548" y="7059"/>
                    <a:pt x="4304" y="4304"/>
                  </a:cubicBezTo>
                  <a:cubicBezTo>
                    <a:pt x="7059" y="1548"/>
                    <a:pt x="10796" y="0"/>
                    <a:pt x="14693" y="0"/>
                  </a:cubicBezTo>
                  <a:close/>
                </a:path>
              </a:pathLst>
            </a:custGeom>
            <a:solidFill>
              <a:srgbClr val="FAECC8"/>
            </a:solidFill>
            <a:ln w="19050" cap="sq">
              <a:solidFill>
                <a:srgbClr val="1A1727"/>
              </a:solidFill>
              <a:prstDash val="solid"/>
              <a:miter/>
            </a:ln>
          </p:spPr>
          <p:txBody>
            <a:bodyPr/>
            <a:lstStyle/>
            <a:p>
              <a:endParaRPr lang="en-GB" noProof="0" dirty="0"/>
            </a:p>
          </p:txBody>
        </p:sp>
        <p:sp>
          <p:nvSpPr>
            <p:cNvPr id="7" name="TextBox 7"/>
            <p:cNvSpPr txBox="1"/>
            <p:nvPr/>
          </p:nvSpPr>
          <p:spPr>
            <a:xfrm>
              <a:off x="25400" y="-28575"/>
              <a:ext cx="2002800" cy="428813"/>
            </a:xfrm>
            <a:prstGeom prst="rect">
              <a:avLst/>
            </a:prstGeom>
          </p:spPr>
          <p:txBody>
            <a:bodyPr lIns="50800" tIns="50800" rIns="50800" bIns="50800" rtlCol="0" anchor="ctr"/>
            <a:lstStyle/>
            <a:p>
              <a:pPr algn="ctr">
                <a:lnSpc>
                  <a:spcPts val="2100"/>
                </a:lnSpc>
              </a:pPr>
              <a:endParaRPr lang="en-GB" noProof="0" dirty="0"/>
            </a:p>
          </p:txBody>
        </p:sp>
      </p:grpSp>
      <p:grpSp>
        <p:nvGrpSpPr>
          <p:cNvPr id="8" name="Group 8">
            <a:extLst>
              <a:ext uri="{C183D7F6-B498-43B3-948B-1728B52AA6E4}">
                <adec:decorative xmlns:adec="http://schemas.microsoft.com/office/drawing/2017/decorative" val="1"/>
              </a:ext>
            </a:extLst>
          </p:cNvPr>
          <p:cNvGrpSpPr/>
          <p:nvPr/>
        </p:nvGrpSpPr>
        <p:grpSpPr>
          <a:xfrm>
            <a:off x="0" y="5126771"/>
            <a:ext cx="7508330" cy="1346740"/>
            <a:chOff x="0" y="0"/>
            <a:chExt cx="2231400" cy="400238"/>
          </a:xfrm>
        </p:grpSpPr>
        <p:sp>
          <p:nvSpPr>
            <p:cNvPr id="9" name="Freeform 9"/>
            <p:cNvSpPr/>
            <p:nvPr/>
          </p:nvSpPr>
          <p:spPr>
            <a:xfrm>
              <a:off x="0" y="0"/>
              <a:ext cx="2231400" cy="400238"/>
            </a:xfrm>
            <a:custGeom>
              <a:avLst/>
              <a:gdLst/>
              <a:ahLst/>
              <a:cxnLst/>
              <a:rect l="l" t="t" r="r" b="b"/>
              <a:pathLst>
                <a:path w="2231400" h="400238">
                  <a:moveTo>
                    <a:pt x="14693" y="0"/>
                  </a:moveTo>
                  <a:lnTo>
                    <a:pt x="1981755" y="0"/>
                  </a:lnTo>
                  <a:cubicBezTo>
                    <a:pt x="2136469" y="0"/>
                    <a:pt x="2231400" y="89596"/>
                    <a:pt x="2231400" y="200119"/>
                  </a:cubicBezTo>
                  <a:cubicBezTo>
                    <a:pt x="2231400" y="310641"/>
                    <a:pt x="2136469" y="400238"/>
                    <a:pt x="1981755" y="400238"/>
                  </a:cubicBezTo>
                  <a:lnTo>
                    <a:pt x="14693" y="400238"/>
                  </a:lnTo>
                  <a:cubicBezTo>
                    <a:pt x="10796" y="400238"/>
                    <a:pt x="7059" y="398690"/>
                    <a:pt x="4304" y="395934"/>
                  </a:cubicBezTo>
                  <a:cubicBezTo>
                    <a:pt x="1548" y="393178"/>
                    <a:pt x="0" y="389441"/>
                    <a:pt x="0" y="385544"/>
                  </a:cubicBezTo>
                  <a:lnTo>
                    <a:pt x="0" y="14693"/>
                  </a:lnTo>
                  <a:cubicBezTo>
                    <a:pt x="0" y="10796"/>
                    <a:pt x="1548" y="7059"/>
                    <a:pt x="4304" y="4304"/>
                  </a:cubicBezTo>
                  <a:cubicBezTo>
                    <a:pt x="7059" y="1548"/>
                    <a:pt x="10796" y="0"/>
                    <a:pt x="14693" y="0"/>
                  </a:cubicBezTo>
                  <a:close/>
                </a:path>
              </a:pathLst>
            </a:custGeom>
            <a:solidFill>
              <a:srgbClr val="FFE0E4"/>
            </a:solidFill>
            <a:ln w="19050" cap="sq">
              <a:solidFill>
                <a:srgbClr val="1A1727"/>
              </a:solidFill>
              <a:prstDash val="solid"/>
              <a:miter/>
            </a:ln>
          </p:spPr>
          <p:txBody>
            <a:bodyPr/>
            <a:lstStyle/>
            <a:p>
              <a:endParaRPr lang="en-GB" noProof="0" dirty="0"/>
            </a:p>
          </p:txBody>
        </p:sp>
        <p:sp>
          <p:nvSpPr>
            <p:cNvPr id="10" name="TextBox 10"/>
            <p:cNvSpPr txBox="1"/>
            <p:nvPr/>
          </p:nvSpPr>
          <p:spPr>
            <a:xfrm>
              <a:off x="25400" y="-28575"/>
              <a:ext cx="2002800" cy="428813"/>
            </a:xfrm>
            <a:prstGeom prst="rect">
              <a:avLst/>
            </a:prstGeom>
          </p:spPr>
          <p:txBody>
            <a:bodyPr lIns="50800" tIns="50800" rIns="50800" bIns="50800" rtlCol="0" anchor="ctr"/>
            <a:lstStyle/>
            <a:p>
              <a:pPr algn="ctr">
                <a:lnSpc>
                  <a:spcPts val="2100"/>
                </a:lnSpc>
              </a:pPr>
              <a:endParaRPr lang="en-GB" noProof="0" dirty="0"/>
            </a:p>
          </p:txBody>
        </p:sp>
      </p:grpSp>
      <p:grpSp>
        <p:nvGrpSpPr>
          <p:cNvPr id="11" name="Group 11">
            <a:extLst>
              <a:ext uri="{C183D7F6-B498-43B3-948B-1728B52AA6E4}">
                <adec:decorative xmlns:adec="http://schemas.microsoft.com/office/drawing/2017/decorative" val="1"/>
              </a:ext>
            </a:extLst>
          </p:cNvPr>
          <p:cNvGrpSpPr/>
          <p:nvPr/>
        </p:nvGrpSpPr>
        <p:grpSpPr>
          <a:xfrm>
            <a:off x="0" y="6637583"/>
            <a:ext cx="7508330" cy="1346740"/>
            <a:chOff x="0" y="0"/>
            <a:chExt cx="2231400" cy="400238"/>
          </a:xfrm>
        </p:grpSpPr>
        <p:sp>
          <p:nvSpPr>
            <p:cNvPr id="12" name="Freeform 12"/>
            <p:cNvSpPr/>
            <p:nvPr/>
          </p:nvSpPr>
          <p:spPr>
            <a:xfrm>
              <a:off x="0" y="0"/>
              <a:ext cx="2231400" cy="400238"/>
            </a:xfrm>
            <a:custGeom>
              <a:avLst/>
              <a:gdLst/>
              <a:ahLst/>
              <a:cxnLst/>
              <a:rect l="l" t="t" r="r" b="b"/>
              <a:pathLst>
                <a:path w="2231400" h="400238">
                  <a:moveTo>
                    <a:pt x="14693" y="0"/>
                  </a:moveTo>
                  <a:lnTo>
                    <a:pt x="1981755" y="0"/>
                  </a:lnTo>
                  <a:cubicBezTo>
                    <a:pt x="2136469" y="0"/>
                    <a:pt x="2231400" y="89596"/>
                    <a:pt x="2231400" y="200119"/>
                  </a:cubicBezTo>
                  <a:cubicBezTo>
                    <a:pt x="2231400" y="310641"/>
                    <a:pt x="2136469" y="400238"/>
                    <a:pt x="1981755" y="400238"/>
                  </a:cubicBezTo>
                  <a:lnTo>
                    <a:pt x="14693" y="400238"/>
                  </a:lnTo>
                  <a:cubicBezTo>
                    <a:pt x="10796" y="400238"/>
                    <a:pt x="7059" y="398690"/>
                    <a:pt x="4304" y="395934"/>
                  </a:cubicBezTo>
                  <a:cubicBezTo>
                    <a:pt x="1548" y="393178"/>
                    <a:pt x="0" y="389441"/>
                    <a:pt x="0" y="385544"/>
                  </a:cubicBezTo>
                  <a:lnTo>
                    <a:pt x="0" y="14693"/>
                  </a:lnTo>
                  <a:cubicBezTo>
                    <a:pt x="0" y="10796"/>
                    <a:pt x="1548" y="7059"/>
                    <a:pt x="4304" y="4304"/>
                  </a:cubicBezTo>
                  <a:cubicBezTo>
                    <a:pt x="7059" y="1548"/>
                    <a:pt x="10796" y="0"/>
                    <a:pt x="14693" y="0"/>
                  </a:cubicBezTo>
                  <a:close/>
                </a:path>
              </a:pathLst>
            </a:custGeom>
            <a:solidFill>
              <a:srgbClr val="D1EBBD"/>
            </a:solidFill>
            <a:ln w="19050" cap="sq">
              <a:solidFill>
                <a:srgbClr val="1A1727"/>
              </a:solidFill>
              <a:prstDash val="solid"/>
              <a:miter/>
            </a:ln>
          </p:spPr>
          <p:txBody>
            <a:bodyPr/>
            <a:lstStyle/>
            <a:p>
              <a:endParaRPr lang="en-GB" noProof="0" dirty="0"/>
            </a:p>
          </p:txBody>
        </p:sp>
        <p:sp>
          <p:nvSpPr>
            <p:cNvPr id="13" name="TextBox 13"/>
            <p:cNvSpPr txBox="1"/>
            <p:nvPr/>
          </p:nvSpPr>
          <p:spPr>
            <a:xfrm>
              <a:off x="25400" y="-28575"/>
              <a:ext cx="2002800" cy="428813"/>
            </a:xfrm>
            <a:prstGeom prst="rect">
              <a:avLst/>
            </a:prstGeom>
          </p:spPr>
          <p:txBody>
            <a:bodyPr lIns="50800" tIns="50800" rIns="50800" bIns="50800" rtlCol="0" anchor="ctr"/>
            <a:lstStyle/>
            <a:p>
              <a:pPr algn="ctr">
                <a:lnSpc>
                  <a:spcPts val="2100"/>
                </a:lnSpc>
              </a:pPr>
              <a:endParaRPr lang="en-GB" noProof="0" dirty="0"/>
            </a:p>
          </p:txBody>
        </p:sp>
      </p:grpSp>
      <p:grpSp>
        <p:nvGrpSpPr>
          <p:cNvPr id="14" name="Group 14">
            <a:extLst>
              <a:ext uri="{C183D7F6-B498-43B3-948B-1728B52AA6E4}">
                <adec:decorative xmlns:adec="http://schemas.microsoft.com/office/drawing/2017/decorative" val="1"/>
              </a:ext>
            </a:extLst>
          </p:cNvPr>
          <p:cNvGrpSpPr/>
          <p:nvPr/>
        </p:nvGrpSpPr>
        <p:grpSpPr>
          <a:xfrm>
            <a:off x="0" y="8151906"/>
            <a:ext cx="7508330" cy="1346740"/>
            <a:chOff x="0" y="0"/>
            <a:chExt cx="2231400" cy="400238"/>
          </a:xfrm>
        </p:grpSpPr>
        <p:sp>
          <p:nvSpPr>
            <p:cNvPr id="15" name="Freeform 15"/>
            <p:cNvSpPr/>
            <p:nvPr/>
          </p:nvSpPr>
          <p:spPr>
            <a:xfrm>
              <a:off x="0" y="0"/>
              <a:ext cx="2231400" cy="400238"/>
            </a:xfrm>
            <a:custGeom>
              <a:avLst/>
              <a:gdLst/>
              <a:ahLst/>
              <a:cxnLst/>
              <a:rect l="l" t="t" r="r" b="b"/>
              <a:pathLst>
                <a:path w="2231400" h="400238">
                  <a:moveTo>
                    <a:pt x="14693" y="0"/>
                  </a:moveTo>
                  <a:lnTo>
                    <a:pt x="1981755" y="0"/>
                  </a:lnTo>
                  <a:cubicBezTo>
                    <a:pt x="2136469" y="0"/>
                    <a:pt x="2231400" y="89596"/>
                    <a:pt x="2231400" y="200119"/>
                  </a:cubicBezTo>
                  <a:cubicBezTo>
                    <a:pt x="2231400" y="310641"/>
                    <a:pt x="2136469" y="400238"/>
                    <a:pt x="1981755" y="400238"/>
                  </a:cubicBezTo>
                  <a:lnTo>
                    <a:pt x="14693" y="400238"/>
                  </a:lnTo>
                  <a:cubicBezTo>
                    <a:pt x="10796" y="400238"/>
                    <a:pt x="7059" y="398690"/>
                    <a:pt x="4304" y="395934"/>
                  </a:cubicBezTo>
                  <a:cubicBezTo>
                    <a:pt x="1548" y="393178"/>
                    <a:pt x="0" y="389441"/>
                    <a:pt x="0" y="385544"/>
                  </a:cubicBezTo>
                  <a:lnTo>
                    <a:pt x="0" y="14693"/>
                  </a:lnTo>
                  <a:cubicBezTo>
                    <a:pt x="0" y="10796"/>
                    <a:pt x="1548" y="7059"/>
                    <a:pt x="4304" y="4304"/>
                  </a:cubicBezTo>
                  <a:cubicBezTo>
                    <a:pt x="7059" y="1548"/>
                    <a:pt x="10796" y="0"/>
                    <a:pt x="14693" y="0"/>
                  </a:cubicBezTo>
                  <a:close/>
                </a:path>
              </a:pathLst>
            </a:custGeom>
            <a:solidFill>
              <a:srgbClr val="E8D6FF"/>
            </a:solidFill>
            <a:ln w="19050" cap="sq">
              <a:solidFill>
                <a:srgbClr val="1A1727"/>
              </a:solidFill>
              <a:prstDash val="solid"/>
              <a:miter/>
            </a:ln>
          </p:spPr>
          <p:txBody>
            <a:bodyPr/>
            <a:lstStyle/>
            <a:p>
              <a:endParaRPr lang="en-GB" noProof="0" dirty="0"/>
            </a:p>
          </p:txBody>
        </p:sp>
        <p:sp>
          <p:nvSpPr>
            <p:cNvPr id="16" name="TextBox 16"/>
            <p:cNvSpPr txBox="1"/>
            <p:nvPr/>
          </p:nvSpPr>
          <p:spPr>
            <a:xfrm>
              <a:off x="25400" y="-28575"/>
              <a:ext cx="2002800" cy="428813"/>
            </a:xfrm>
            <a:prstGeom prst="rect">
              <a:avLst/>
            </a:prstGeom>
          </p:spPr>
          <p:txBody>
            <a:bodyPr lIns="50800" tIns="50800" rIns="50800" bIns="50800" rtlCol="0" anchor="ctr"/>
            <a:lstStyle/>
            <a:p>
              <a:pPr algn="ctr">
                <a:lnSpc>
                  <a:spcPts val="2100"/>
                </a:lnSpc>
              </a:pPr>
              <a:endParaRPr lang="en-GB" noProof="0" dirty="0"/>
            </a:p>
          </p:txBody>
        </p:sp>
      </p:grpSp>
      <p:sp>
        <p:nvSpPr>
          <p:cNvPr id="17" name="Freeform 17">
            <a:extLst>
              <a:ext uri="{C183D7F6-B498-43B3-948B-1728B52AA6E4}">
                <adec:decorative xmlns:adec="http://schemas.microsoft.com/office/drawing/2017/decorative" val="1"/>
              </a:ext>
            </a:extLst>
          </p:cNvPr>
          <p:cNvSpPr/>
          <p:nvPr/>
        </p:nvSpPr>
        <p:spPr>
          <a:xfrm>
            <a:off x="1899750" y="1504766"/>
            <a:ext cx="3108960" cy="209855"/>
          </a:xfrm>
          <a:custGeom>
            <a:avLst/>
            <a:gdLst/>
            <a:ahLst/>
            <a:cxnLst/>
            <a:rect l="l" t="t" r="r" b="b"/>
            <a:pathLst>
              <a:path w="3108960" h="209855">
                <a:moveTo>
                  <a:pt x="0" y="0"/>
                </a:moveTo>
                <a:lnTo>
                  <a:pt x="3108960" y="0"/>
                </a:lnTo>
                <a:lnTo>
                  <a:pt x="3108960" y="209855"/>
                </a:lnTo>
                <a:lnTo>
                  <a:pt x="0" y="209855"/>
                </a:lnTo>
                <a:lnTo>
                  <a:pt x="0" y="0"/>
                </a:lnTo>
                <a:close/>
              </a:path>
            </a:pathLst>
          </a:custGeom>
          <a:blipFill>
            <a:blip>
              <a:extLst>
                <a:ext uri="{96DAC541-7B7A-43D3-8B79-37D633B846F1}">
                  <asvg:svgBlip xmlns:asvg="http://schemas.microsoft.com/office/drawing/2016/SVG/main" r:embed="rId2"/>
                </a:ext>
              </a:extLst>
            </a:blip>
            <a:stretch>
              <a:fillRect/>
            </a:stretch>
          </a:blipFill>
        </p:spPr>
        <p:txBody>
          <a:bodyPr/>
          <a:lstStyle/>
          <a:p>
            <a:endParaRPr lang="en-GB" noProof="0" dirty="0"/>
          </a:p>
        </p:txBody>
      </p:sp>
      <p:sp>
        <p:nvSpPr>
          <p:cNvPr id="18" name="TextBox 18"/>
          <p:cNvSpPr txBox="1">
            <a:spLocks noGrp="1"/>
          </p:cNvSpPr>
          <p:nvPr>
            <p:ph type="title" idx="4294967295"/>
          </p:nvPr>
        </p:nvSpPr>
        <p:spPr>
          <a:xfrm>
            <a:off x="238349" y="818914"/>
            <a:ext cx="6431763" cy="613137"/>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l" defTabSz="914400" rtl="0" eaLnBrk="1" fontAlgn="auto" latinLnBrk="0" hangingPunct="1">
              <a:lnSpc>
                <a:spcPts val="5054"/>
              </a:lnSpc>
              <a:spcBef>
                <a:spcPts val="0"/>
              </a:spcBef>
              <a:spcAft>
                <a:spcPts val="0"/>
              </a:spcAft>
              <a:buClrTx/>
              <a:buSzTx/>
              <a:buFontTx/>
              <a:buNone/>
              <a:tabLst/>
              <a:defRPr/>
            </a:pPr>
            <a:r>
              <a:rPr kumimoji="0" lang="en-GB" sz="3610" b="1" i="0" u="none" strike="noStrike" kern="1200" cap="none" spc="0" normalizeH="0" baseline="0" noProof="0" dirty="0">
                <a:ln>
                  <a:noFill/>
                </a:ln>
                <a:solidFill>
                  <a:srgbClr val="1A1727"/>
                </a:solidFill>
                <a:effectLst/>
                <a:uLnTx/>
                <a:uFillTx/>
                <a:latin typeface="Gordita Bold"/>
                <a:ea typeface="Gordita Bold"/>
                <a:cs typeface="Gordita Bold"/>
                <a:sym typeface="Gordita Bold"/>
              </a:rPr>
              <a:t>What Members Get?</a:t>
            </a:r>
          </a:p>
        </p:txBody>
      </p:sp>
      <p:sp>
        <p:nvSpPr>
          <p:cNvPr id="19" name="TextBox 19"/>
          <p:cNvSpPr txBox="1"/>
          <p:nvPr/>
        </p:nvSpPr>
        <p:spPr>
          <a:xfrm>
            <a:off x="238349" y="2158314"/>
            <a:ext cx="6756811" cy="1176835"/>
          </a:xfrm>
          <a:prstGeom prst="rect">
            <a:avLst/>
          </a:prstGeom>
        </p:spPr>
        <p:txBody>
          <a:bodyPr lIns="0" tIns="0" rIns="0" bIns="0" rtlCol="0" anchor="t">
            <a:spAutoFit/>
          </a:bodyPr>
          <a:lstStyle/>
          <a:p>
            <a:pPr algn="l">
              <a:lnSpc>
                <a:spcPts val="3166"/>
              </a:lnSpc>
            </a:pPr>
            <a:r>
              <a:rPr lang="en-GB" sz="2111" b="1" spc="0" noProof="0" dirty="0">
                <a:solidFill>
                  <a:srgbClr val="1A1727"/>
                </a:solidFill>
                <a:latin typeface="Open Sans Bold"/>
                <a:ea typeface="Open Sans Bold"/>
                <a:cs typeface="Open Sans Bold"/>
                <a:sym typeface="Open Sans Bold"/>
              </a:rPr>
              <a:t>Monthly Disabled‑led training</a:t>
            </a:r>
            <a:r>
              <a:rPr lang="en-GB" sz="2111" spc="0" noProof="0" dirty="0">
                <a:solidFill>
                  <a:srgbClr val="1A1727"/>
                </a:solidFill>
                <a:latin typeface="Open Sans"/>
                <a:ea typeface="Open Sans"/>
                <a:cs typeface="Open Sans"/>
                <a:sym typeface="Open Sans"/>
              </a:rPr>
              <a:t> Focused, practical sessions that cut through jargon and give you actions you can implement the same day.</a:t>
            </a:r>
          </a:p>
        </p:txBody>
      </p:sp>
      <p:sp>
        <p:nvSpPr>
          <p:cNvPr id="20" name="TextBox 20"/>
          <p:cNvSpPr txBox="1"/>
          <p:nvPr/>
        </p:nvSpPr>
        <p:spPr>
          <a:xfrm>
            <a:off x="238349" y="3872357"/>
            <a:ext cx="6756811" cy="776793"/>
          </a:xfrm>
          <a:prstGeom prst="rect">
            <a:avLst/>
          </a:prstGeom>
        </p:spPr>
        <p:txBody>
          <a:bodyPr lIns="0" tIns="0" rIns="0" bIns="0" rtlCol="0" anchor="t">
            <a:spAutoFit/>
          </a:bodyPr>
          <a:lstStyle/>
          <a:p>
            <a:pPr algn="l">
              <a:lnSpc>
                <a:spcPts val="3166"/>
              </a:lnSpc>
            </a:pPr>
            <a:r>
              <a:rPr lang="en-GB" sz="2111" b="1" spc="0" noProof="0" dirty="0">
                <a:solidFill>
                  <a:srgbClr val="1A1727"/>
                </a:solidFill>
                <a:latin typeface="Open Sans Bold"/>
                <a:ea typeface="Open Sans Bold"/>
                <a:cs typeface="Open Sans Bold"/>
                <a:sym typeface="Open Sans Bold"/>
              </a:rPr>
              <a:t>Guidance and support </a:t>
            </a:r>
            <a:r>
              <a:rPr lang="en-GB" sz="2111" spc="0" noProof="0" dirty="0">
                <a:solidFill>
                  <a:srgbClr val="1A1727"/>
                </a:solidFill>
                <a:latin typeface="Open Sans"/>
                <a:ea typeface="Open Sans"/>
                <a:cs typeface="Open Sans"/>
                <a:sym typeface="Open Sans"/>
              </a:rPr>
              <a:t>Dedicated consulting hours to use across the year, as and when you need them.</a:t>
            </a:r>
          </a:p>
        </p:txBody>
      </p:sp>
      <p:sp>
        <p:nvSpPr>
          <p:cNvPr id="21" name="TextBox 21"/>
          <p:cNvSpPr txBox="1"/>
          <p:nvPr/>
        </p:nvSpPr>
        <p:spPr>
          <a:xfrm>
            <a:off x="238349" y="5186358"/>
            <a:ext cx="6756811" cy="1176835"/>
          </a:xfrm>
          <a:prstGeom prst="rect">
            <a:avLst/>
          </a:prstGeom>
        </p:spPr>
        <p:txBody>
          <a:bodyPr lIns="0" tIns="0" rIns="0" bIns="0" rtlCol="0" anchor="t">
            <a:spAutoFit/>
          </a:bodyPr>
          <a:lstStyle/>
          <a:p>
            <a:pPr algn="l">
              <a:lnSpc>
                <a:spcPts val="3166"/>
              </a:lnSpc>
            </a:pPr>
            <a:r>
              <a:rPr lang="en-GB" sz="2111" b="1" spc="0" noProof="0" dirty="0">
                <a:solidFill>
                  <a:srgbClr val="1A1727"/>
                </a:solidFill>
                <a:latin typeface="Open Sans Bold"/>
                <a:ea typeface="Open Sans Bold"/>
                <a:cs typeface="Open Sans Bold"/>
                <a:sym typeface="Open Sans Bold"/>
              </a:rPr>
              <a:t>Monthly community calls</a:t>
            </a:r>
            <a:r>
              <a:rPr lang="en-GB" sz="2111" spc="0" noProof="0" dirty="0">
                <a:solidFill>
                  <a:srgbClr val="1A1727"/>
                </a:solidFill>
                <a:latin typeface="Open Sans"/>
                <a:ea typeface="Open Sans"/>
                <a:cs typeface="Open Sans"/>
                <a:sym typeface="Open Sans"/>
              </a:rPr>
              <a:t> Connect, network and collaborate with other organisations committed to accountability and action.</a:t>
            </a:r>
          </a:p>
        </p:txBody>
      </p:sp>
      <p:sp>
        <p:nvSpPr>
          <p:cNvPr id="22" name="TextBox 22"/>
          <p:cNvSpPr txBox="1"/>
          <p:nvPr/>
        </p:nvSpPr>
        <p:spPr>
          <a:xfrm>
            <a:off x="238349" y="6700380"/>
            <a:ext cx="6756811" cy="1176835"/>
          </a:xfrm>
          <a:prstGeom prst="rect">
            <a:avLst/>
          </a:prstGeom>
        </p:spPr>
        <p:txBody>
          <a:bodyPr lIns="0" tIns="0" rIns="0" bIns="0" rtlCol="0" anchor="t">
            <a:spAutoFit/>
          </a:bodyPr>
          <a:lstStyle/>
          <a:p>
            <a:pPr algn="l">
              <a:lnSpc>
                <a:spcPts val="3166"/>
              </a:lnSpc>
            </a:pPr>
            <a:r>
              <a:rPr lang="en-GB" sz="2111" b="1" spc="0" noProof="0" dirty="0">
                <a:solidFill>
                  <a:srgbClr val="1A1727"/>
                </a:solidFill>
                <a:latin typeface="Open Sans Bold"/>
                <a:ea typeface="Open Sans Bold"/>
                <a:cs typeface="Open Sans Bold"/>
                <a:sym typeface="Open Sans Bold"/>
              </a:rPr>
              <a:t>Direct access to Disabled By Society expertise</a:t>
            </a:r>
            <a:r>
              <a:rPr lang="en-GB" sz="2111" spc="0" noProof="0" dirty="0">
                <a:solidFill>
                  <a:srgbClr val="1A1727"/>
                </a:solidFill>
                <a:latin typeface="Open Sans"/>
                <a:ea typeface="Open Sans"/>
                <a:cs typeface="Open Sans"/>
                <a:sym typeface="Open Sans"/>
              </a:rPr>
              <a:t> Ask questions, sense‑check decisions and get clarity with our dedicated email support.</a:t>
            </a:r>
          </a:p>
        </p:txBody>
      </p:sp>
      <p:sp>
        <p:nvSpPr>
          <p:cNvPr id="23" name="TextBox 23"/>
          <p:cNvSpPr txBox="1"/>
          <p:nvPr/>
        </p:nvSpPr>
        <p:spPr>
          <a:xfrm>
            <a:off x="238349" y="8214402"/>
            <a:ext cx="6756811" cy="1176835"/>
          </a:xfrm>
          <a:prstGeom prst="rect">
            <a:avLst/>
          </a:prstGeom>
        </p:spPr>
        <p:txBody>
          <a:bodyPr lIns="0" tIns="0" rIns="0" bIns="0" rtlCol="0" anchor="t">
            <a:spAutoFit/>
          </a:bodyPr>
          <a:lstStyle/>
          <a:p>
            <a:pPr algn="l">
              <a:lnSpc>
                <a:spcPts val="3166"/>
              </a:lnSpc>
            </a:pPr>
            <a:r>
              <a:rPr lang="en-GB" sz="2111" b="1" noProof="0" dirty="0">
                <a:solidFill>
                  <a:srgbClr val="1A1727"/>
                </a:solidFill>
                <a:latin typeface="Open Sans Bold"/>
                <a:ea typeface="Open Sans Bold"/>
                <a:cs typeface="Open Sans Bold"/>
                <a:sym typeface="Open Sans Bold"/>
              </a:rPr>
              <a:t>Practical toolkits </a:t>
            </a:r>
            <a:r>
              <a:rPr lang="en-GB" sz="2111" noProof="0" dirty="0">
                <a:solidFill>
                  <a:srgbClr val="1A1727"/>
                </a:solidFill>
                <a:latin typeface="Open Sans"/>
                <a:ea typeface="Open Sans"/>
                <a:cs typeface="Open Sans"/>
                <a:sym typeface="Open Sans"/>
              </a:rPr>
              <a:t>Templates, checklists and guidance written in plain English, ready to use across your organisation.</a:t>
            </a:r>
          </a:p>
        </p:txBody>
      </p:sp>
      <p:sp>
        <p:nvSpPr>
          <p:cNvPr id="24" name="TextBox 24">
            <a:extLst>
              <a:ext uri="{C183D7F6-B498-43B3-948B-1728B52AA6E4}">
                <adec:decorative xmlns:adec="http://schemas.microsoft.com/office/drawing/2017/decorative" val="1"/>
              </a:ext>
            </a:extLst>
          </p:cNvPr>
          <p:cNvSpPr txBox="1"/>
          <p:nvPr/>
        </p:nvSpPr>
        <p:spPr>
          <a:xfrm>
            <a:off x="6345185" y="332607"/>
            <a:ext cx="1163145" cy="444633"/>
          </a:xfrm>
          <a:prstGeom prst="rect">
            <a:avLst/>
          </a:prstGeom>
        </p:spPr>
        <p:txBody>
          <a:bodyPr lIns="0" tIns="0" rIns="0" bIns="0" rtlCol="0" anchor="t">
            <a:spAutoFit/>
          </a:bodyPr>
          <a:lstStyle/>
          <a:p>
            <a:pPr algn="l">
              <a:lnSpc>
                <a:spcPts val="1880"/>
              </a:lnSpc>
            </a:pPr>
            <a:r>
              <a:rPr lang="en-GB" sz="2021" b="1" noProof="0" dirty="0">
                <a:solidFill>
                  <a:srgbClr val="1A1727"/>
                </a:solidFill>
                <a:latin typeface="Gordita Bold"/>
                <a:ea typeface="Gordita Bold"/>
                <a:cs typeface="Gordita Bold"/>
                <a:sym typeface="Gordita Bold"/>
              </a:rPr>
              <a:t>Disabled </a:t>
            </a:r>
          </a:p>
          <a:p>
            <a:pPr algn="just">
              <a:lnSpc>
                <a:spcPts val="1577"/>
              </a:lnSpc>
            </a:pPr>
            <a:r>
              <a:rPr lang="en-GB" sz="1695" b="1" noProof="0" dirty="0">
                <a:solidFill>
                  <a:srgbClr val="1A1727"/>
                </a:solidFill>
                <a:latin typeface="Gordita Bold"/>
                <a:ea typeface="Gordita Bold"/>
                <a:cs typeface="Gordita Bold"/>
                <a:sym typeface="Gordita Bold"/>
              </a:rPr>
              <a:t>By </a:t>
            </a:r>
            <a:r>
              <a:rPr lang="en-GB" sz="1695" noProof="0" dirty="0">
                <a:solidFill>
                  <a:srgbClr val="1A1727"/>
                </a:solidFill>
                <a:latin typeface="Gordita"/>
                <a:ea typeface="Gordita"/>
                <a:cs typeface="Gordita"/>
                <a:sym typeface="Gordita"/>
              </a:rPr>
              <a:t>Society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D1EBBD"/>
        </a:solidFill>
        <a:effectLst/>
      </p:bgPr>
    </p:bg>
    <p:spTree>
      <p:nvGrpSpPr>
        <p:cNvPr id="1" name=""/>
        <p:cNvGrpSpPr/>
        <p:nvPr/>
      </p:nvGrpSpPr>
      <p:grpSpPr>
        <a:xfrm>
          <a:off x="0" y="0"/>
          <a:ext cx="0" cy="0"/>
          <a:chOff x="0" y="0"/>
          <a:chExt cx="0" cy="0"/>
        </a:xfrm>
      </p:grpSpPr>
      <p:grpSp>
        <p:nvGrpSpPr>
          <p:cNvPr id="2" name="Group 2">
            <a:extLst>
              <a:ext uri="{C183D7F6-B498-43B3-948B-1728B52AA6E4}">
                <adec:decorative xmlns:adec="http://schemas.microsoft.com/office/drawing/2017/decorative" val="1"/>
              </a:ext>
            </a:extLst>
          </p:cNvPr>
          <p:cNvGrpSpPr/>
          <p:nvPr/>
        </p:nvGrpSpPr>
        <p:grpSpPr>
          <a:xfrm>
            <a:off x="-141898" y="939028"/>
            <a:ext cx="10200501" cy="9501134"/>
            <a:chOff x="0" y="0"/>
            <a:chExt cx="872629" cy="812800"/>
          </a:xfrm>
        </p:grpSpPr>
        <p:sp>
          <p:nvSpPr>
            <p:cNvPr id="3" name="Freeform 3"/>
            <p:cNvSpPr/>
            <p:nvPr/>
          </p:nvSpPr>
          <p:spPr>
            <a:xfrm>
              <a:off x="0" y="0"/>
              <a:ext cx="872629" cy="812800"/>
            </a:xfrm>
            <a:custGeom>
              <a:avLst/>
              <a:gdLst/>
              <a:ahLst/>
              <a:cxnLst/>
              <a:rect l="l" t="t" r="r" b="b"/>
              <a:pathLst>
                <a:path w="872629" h="812800">
                  <a:moveTo>
                    <a:pt x="436315" y="0"/>
                  </a:moveTo>
                  <a:cubicBezTo>
                    <a:pt x="195345" y="0"/>
                    <a:pt x="0" y="181951"/>
                    <a:pt x="0" y="406400"/>
                  </a:cubicBezTo>
                  <a:cubicBezTo>
                    <a:pt x="0" y="630849"/>
                    <a:pt x="195345" y="812800"/>
                    <a:pt x="436315" y="812800"/>
                  </a:cubicBezTo>
                  <a:cubicBezTo>
                    <a:pt x="677285" y="812800"/>
                    <a:pt x="872629" y="630849"/>
                    <a:pt x="872629" y="406400"/>
                  </a:cubicBezTo>
                  <a:cubicBezTo>
                    <a:pt x="872629" y="181951"/>
                    <a:pt x="677285" y="0"/>
                    <a:pt x="436315" y="0"/>
                  </a:cubicBezTo>
                  <a:close/>
                </a:path>
              </a:pathLst>
            </a:custGeom>
            <a:solidFill>
              <a:srgbClr val="F4F4F4"/>
            </a:solidFill>
            <a:ln w="38100" cap="sq">
              <a:solidFill>
                <a:srgbClr val="1A1727"/>
              </a:solidFill>
              <a:prstDash val="solid"/>
              <a:miter/>
            </a:ln>
          </p:spPr>
          <p:txBody>
            <a:bodyPr/>
            <a:lstStyle/>
            <a:p>
              <a:endParaRPr lang="en-GB" noProof="0" dirty="0"/>
            </a:p>
          </p:txBody>
        </p:sp>
        <p:sp>
          <p:nvSpPr>
            <p:cNvPr id="4" name="TextBox 4"/>
            <p:cNvSpPr txBox="1"/>
            <p:nvPr/>
          </p:nvSpPr>
          <p:spPr>
            <a:xfrm>
              <a:off x="81809" y="47625"/>
              <a:ext cx="709011" cy="688975"/>
            </a:xfrm>
            <a:prstGeom prst="rect">
              <a:avLst/>
            </a:prstGeom>
          </p:spPr>
          <p:txBody>
            <a:bodyPr lIns="50800" tIns="50800" rIns="50800" bIns="50800" rtlCol="0" anchor="ctr"/>
            <a:lstStyle/>
            <a:p>
              <a:pPr algn="ctr">
                <a:lnSpc>
                  <a:spcPts val="2100"/>
                </a:lnSpc>
                <a:spcBef>
                  <a:spcPct val="0"/>
                </a:spcBef>
              </a:pPr>
              <a:endParaRPr lang="en-GB" noProof="0" dirty="0"/>
            </a:p>
          </p:txBody>
        </p:sp>
      </p:grpSp>
      <p:sp>
        <p:nvSpPr>
          <p:cNvPr id="6" name="Freeform 6">
            <a:extLst>
              <a:ext uri="{C183D7F6-B498-43B3-948B-1728B52AA6E4}">
                <adec:decorative xmlns:adec="http://schemas.microsoft.com/office/drawing/2017/decorative" val="1"/>
              </a:ext>
            </a:extLst>
          </p:cNvPr>
          <p:cNvSpPr/>
          <p:nvPr/>
        </p:nvSpPr>
        <p:spPr>
          <a:xfrm>
            <a:off x="0" y="260521"/>
            <a:ext cx="5658901" cy="2566741"/>
          </a:xfrm>
          <a:custGeom>
            <a:avLst/>
            <a:gdLst/>
            <a:ahLst/>
            <a:cxnLst/>
            <a:rect l="l" t="t" r="r" b="b"/>
            <a:pathLst>
              <a:path w="5658901" h="2566741">
                <a:moveTo>
                  <a:pt x="0" y="0"/>
                </a:moveTo>
                <a:lnTo>
                  <a:pt x="5658901" y="0"/>
                </a:lnTo>
                <a:lnTo>
                  <a:pt x="5658901" y="2566741"/>
                </a:lnTo>
                <a:lnTo>
                  <a:pt x="0" y="2566741"/>
                </a:lnTo>
                <a:lnTo>
                  <a:pt x="0" y="0"/>
                </a:lnTo>
                <a:close/>
              </a:path>
            </a:pathLst>
          </a:custGeom>
          <a:blipFill>
            <a:blip>
              <a:extLst>
                <a:ext uri="{96DAC541-7B7A-43D3-8B79-37D633B846F1}">
                  <asvg:svgBlip xmlns:asvg="http://schemas.microsoft.com/office/drawing/2016/SVG/main" r:embed="rId2"/>
                </a:ext>
              </a:extLst>
            </a:blip>
            <a:stretch>
              <a:fillRect/>
            </a:stretch>
          </a:blipFill>
        </p:spPr>
        <p:txBody>
          <a:bodyPr/>
          <a:lstStyle/>
          <a:p>
            <a:endParaRPr lang="en-GB" noProof="0" dirty="0"/>
          </a:p>
        </p:txBody>
      </p:sp>
      <p:sp>
        <p:nvSpPr>
          <p:cNvPr id="7" name="TextBox 7"/>
          <p:cNvSpPr txBox="1">
            <a:spLocks noGrp="1"/>
          </p:cNvSpPr>
          <p:nvPr>
            <p:ph type="title" idx="4294967295"/>
          </p:nvPr>
        </p:nvSpPr>
        <p:spPr>
          <a:xfrm>
            <a:off x="325048" y="558783"/>
            <a:ext cx="4976411" cy="1251303"/>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l" defTabSz="914400" rtl="0" eaLnBrk="1" fontAlgn="auto" latinLnBrk="0" hangingPunct="1">
              <a:lnSpc>
                <a:spcPts val="5054"/>
              </a:lnSpc>
              <a:spcBef>
                <a:spcPts val="0"/>
              </a:spcBef>
              <a:spcAft>
                <a:spcPts val="0"/>
              </a:spcAft>
              <a:buClrTx/>
              <a:buSzTx/>
              <a:buFontTx/>
              <a:buNone/>
              <a:tabLst/>
              <a:defRPr/>
            </a:pPr>
            <a:r>
              <a:rPr kumimoji="0" lang="en-GB" sz="3610" b="1" i="0" u="none" strike="noStrike" kern="1200" cap="none" spc="0" normalizeH="0" baseline="0" noProof="0" dirty="0">
                <a:ln>
                  <a:noFill/>
                </a:ln>
                <a:solidFill>
                  <a:srgbClr val="FFFFFF"/>
                </a:solidFill>
                <a:effectLst/>
                <a:uLnTx/>
                <a:uFillTx/>
                <a:latin typeface="Gordita Bold"/>
                <a:ea typeface="Gordita Bold"/>
                <a:cs typeface="Gordita Bold"/>
                <a:sym typeface="Gordita Bold"/>
              </a:rPr>
              <a:t>What Makes It Different</a:t>
            </a:r>
          </a:p>
        </p:txBody>
      </p:sp>
      <p:sp>
        <p:nvSpPr>
          <p:cNvPr id="5" name="TextBox 5"/>
          <p:cNvSpPr txBox="1"/>
          <p:nvPr/>
        </p:nvSpPr>
        <p:spPr>
          <a:xfrm>
            <a:off x="1090912" y="3154148"/>
            <a:ext cx="6500906" cy="5004218"/>
          </a:xfrm>
          <a:prstGeom prst="rect">
            <a:avLst/>
          </a:prstGeom>
        </p:spPr>
        <p:txBody>
          <a:bodyPr lIns="0" tIns="0" rIns="0" bIns="0" rtlCol="0" anchor="t">
            <a:spAutoFit/>
          </a:bodyPr>
          <a:lstStyle/>
          <a:p>
            <a:pPr marL="518160" lvl="1" indent="-259080" algn="l">
              <a:lnSpc>
                <a:spcPts val="3600"/>
              </a:lnSpc>
              <a:buFont typeface="Arial"/>
              <a:buChar char="•"/>
            </a:pPr>
            <a:r>
              <a:rPr lang="en-GB" sz="2400" noProof="0" dirty="0">
                <a:solidFill>
                  <a:srgbClr val="1A1727"/>
                </a:solidFill>
                <a:latin typeface="Open Sans"/>
                <a:ea typeface="Open Sans"/>
                <a:cs typeface="Open Sans"/>
                <a:sym typeface="Open Sans"/>
              </a:rPr>
              <a:t>Led by Disabled experts with lived and professional experience.</a:t>
            </a:r>
          </a:p>
          <a:p>
            <a:pPr marL="518160" lvl="1" indent="-259080" algn="l">
              <a:lnSpc>
                <a:spcPts val="3600"/>
              </a:lnSpc>
              <a:buFont typeface="Arial"/>
              <a:buChar char="•"/>
            </a:pPr>
            <a:r>
              <a:rPr lang="en-GB" sz="2400" noProof="0" dirty="0">
                <a:solidFill>
                  <a:srgbClr val="1A1727"/>
                </a:solidFill>
                <a:latin typeface="Open Sans"/>
                <a:ea typeface="Open Sans"/>
                <a:cs typeface="Open Sans"/>
                <a:sym typeface="Open Sans"/>
              </a:rPr>
              <a:t>Focused on action, not awareness.</a:t>
            </a:r>
          </a:p>
          <a:p>
            <a:pPr marL="518160" lvl="1" indent="-259080" algn="l">
              <a:lnSpc>
                <a:spcPts val="3600"/>
              </a:lnSpc>
              <a:buFont typeface="Arial"/>
              <a:buChar char="•"/>
            </a:pPr>
            <a:r>
              <a:rPr lang="en-GB" sz="2400" noProof="0" dirty="0">
                <a:solidFill>
                  <a:srgbClr val="1A1727"/>
                </a:solidFill>
                <a:latin typeface="Open Sans"/>
                <a:ea typeface="Open Sans"/>
                <a:cs typeface="Open Sans"/>
                <a:sym typeface="Open Sans"/>
              </a:rPr>
              <a:t>Built around accountability, not comfort.</a:t>
            </a:r>
          </a:p>
          <a:p>
            <a:pPr marL="518160" lvl="1" indent="-259080" algn="l">
              <a:lnSpc>
                <a:spcPts val="3600"/>
              </a:lnSpc>
              <a:buFont typeface="Arial"/>
              <a:buChar char="•"/>
            </a:pPr>
            <a:r>
              <a:rPr lang="en-GB" sz="2400" noProof="0" dirty="0">
                <a:solidFill>
                  <a:srgbClr val="1A1727"/>
                </a:solidFill>
                <a:latin typeface="Open Sans"/>
                <a:ea typeface="Open Sans"/>
                <a:cs typeface="Open Sans"/>
                <a:sym typeface="Open Sans"/>
              </a:rPr>
              <a:t>Designed to remove barriers, not create more work.</a:t>
            </a:r>
          </a:p>
          <a:p>
            <a:pPr marL="518160" lvl="1" indent="-259080" algn="l">
              <a:lnSpc>
                <a:spcPts val="3600"/>
              </a:lnSpc>
              <a:buFont typeface="Arial"/>
              <a:buChar char="•"/>
            </a:pPr>
            <a:r>
              <a:rPr lang="en-GB" sz="2400" noProof="0" dirty="0">
                <a:solidFill>
                  <a:srgbClr val="1A1727"/>
                </a:solidFill>
                <a:latin typeface="Open Sans"/>
                <a:ea typeface="Open Sans"/>
                <a:cs typeface="Open Sans"/>
                <a:sym typeface="Open Sans"/>
              </a:rPr>
              <a:t>Structured so organisations can show progress, not just talk about it.</a:t>
            </a:r>
          </a:p>
          <a:p>
            <a:pPr marL="518160" lvl="1" indent="-259080" algn="l">
              <a:lnSpc>
                <a:spcPts val="3600"/>
              </a:lnSpc>
              <a:buFont typeface="Arial"/>
              <a:buChar char="•"/>
            </a:pPr>
            <a:r>
              <a:rPr lang="en-GB" sz="2400" noProof="0" dirty="0">
                <a:solidFill>
                  <a:srgbClr val="1A1727"/>
                </a:solidFill>
                <a:latin typeface="Open Sans"/>
                <a:ea typeface="Open Sans"/>
                <a:cs typeface="Open Sans"/>
                <a:sym typeface="Open Sans"/>
              </a:rPr>
              <a:t>You get a partner, not just a tick box or logo to display.</a:t>
            </a:r>
          </a:p>
          <a:p>
            <a:pPr algn="l">
              <a:lnSpc>
                <a:spcPts val="3600"/>
              </a:lnSpc>
            </a:pPr>
            <a:endParaRPr lang="en-GB" sz="2400" noProof="0" dirty="0">
              <a:solidFill>
                <a:srgbClr val="1A1727"/>
              </a:solidFill>
              <a:latin typeface="Open Sans"/>
              <a:ea typeface="Open Sans"/>
              <a:cs typeface="Open Sans"/>
              <a:sym typeface="Open Sans"/>
            </a:endParaRPr>
          </a:p>
        </p:txBody>
      </p:sp>
      <p:sp>
        <p:nvSpPr>
          <p:cNvPr id="8" name="TextBox 8">
            <a:extLst>
              <a:ext uri="{C183D7F6-B498-43B3-948B-1728B52AA6E4}">
                <adec:decorative xmlns:adec="http://schemas.microsoft.com/office/drawing/2017/decorative" val="1"/>
              </a:ext>
            </a:extLst>
          </p:cNvPr>
          <p:cNvSpPr txBox="1"/>
          <p:nvPr/>
        </p:nvSpPr>
        <p:spPr>
          <a:xfrm>
            <a:off x="195668" y="9338310"/>
            <a:ext cx="1163145" cy="444633"/>
          </a:xfrm>
          <a:prstGeom prst="rect">
            <a:avLst/>
          </a:prstGeom>
        </p:spPr>
        <p:txBody>
          <a:bodyPr lIns="0" tIns="0" rIns="0" bIns="0" rtlCol="0" anchor="t">
            <a:spAutoFit/>
          </a:bodyPr>
          <a:lstStyle/>
          <a:p>
            <a:pPr algn="l">
              <a:lnSpc>
                <a:spcPts val="1880"/>
              </a:lnSpc>
            </a:pPr>
            <a:r>
              <a:rPr lang="en-GB" sz="2021" b="1" noProof="0" dirty="0">
                <a:solidFill>
                  <a:srgbClr val="1A1727"/>
                </a:solidFill>
                <a:latin typeface="Gordita Bold"/>
                <a:ea typeface="Gordita Bold"/>
                <a:cs typeface="Gordita Bold"/>
                <a:sym typeface="Gordita Bold"/>
              </a:rPr>
              <a:t>Disabled </a:t>
            </a:r>
          </a:p>
          <a:p>
            <a:pPr algn="just">
              <a:lnSpc>
                <a:spcPts val="1577"/>
              </a:lnSpc>
            </a:pPr>
            <a:r>
              <a:rPr lang="en-GB" sz="1695" b="1" noProof="0" dirty="0">
                <a:solidFill>
                  <a:srgbClr val="1A1727"/>
                </a:solidFill>
                <a:latin typeface="Gordita Bold"/>
                <a:ea typeface="Gordita Bold"/>
                <a:cs typeface="Gordita Bold"/>
                <a:sym typeface="Gordita Bold"/>
              </a:rPr>
              <a:t>By </a:t>
            </a:r>
            <a:r>
              <a:rPr lang="en-GB" sz="1695" noProof="0" dirty="0">
                <a:solidFill>
                  <a:srgbClr val="1A1727"/>
                </a:solidFill>
                <a:latin typeface="Gordita"/>
                <a:ea typeface="Gordita"/>
                <a:cs typeface="Gordita"/>
                <a:sym typeface="Gordita"/>
              </a:rPr>
              <a:t>Society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E0E4"/>
        </a:solidFill>
        <a:effectLst/>
      </p:bgPr>
    </p:bg>
    <p:spTree>
      <p:nvGrpSpPr>
        <p:cNvPr id="1" name=""/>
        <p:cNvGrpSpPr/>
        <p:nvPr/>
      </p:nvGrpSpPr>
      <p:grpSpPr>
        <a:xfrm>
          <a:off x="0" y="0"/>
          <a:ext cx="0" cy="0"/>
          <a:chOff x="0" y="0"/>
          <a:chExt cx="0" cy="0"/>
        </a:xfrm>
      </p:grpSpPr>
      <p:grpSp>
        <p:nvGrpSpPr>
          <p:cNvPr id="2" name="Group 2">
            <a:extLst>
              <a:ext uri="{C183D7F6-B498-43B3-948B-1728B52AA6E4}">
                <adec:decorative xmlns:adec="http://schemas.microsoft.com/office/drawing/2017/decorative" val="1"/>
              </a:ext>
            </a:extLst>
          </p:cNvPr>
          <p:cNvGrpSpPr/>
          <p:nvPr/>
        </p:nvGrpSpPr>
        <p:grpSpPr>
          <a:xfrm>
            <a:off x="0" y="1052650"/>
            <a:ext cx="9668653" cy="9005750"/>
            <a:chOff x="0" y="0"/>
            <a:chExt cx="872629" cy="812800"/>
          </a:xfrm>
        </p:grpSpPr>
        <p:sp>
          <p:nvSpPr>
            <p:cNvPr id="3" name="Freeform 3"/>
            <p:cNvSpPr/>
            <p:nvPr/>
          </p:nvSpPr>
          <p:spPr>
            <a:xfrm>
              <a:off x="0" y="0"/>
              <a:ext cx="872629" cy="812800"/>
            </a:xfrm>
            <a:custGeom>
              <a:avLst/>
              <a:gdLst/>
              <a:ahLst/>
              <a:cxnLst/>
              <a:rect l="l" t="t" r="r" b="b"/>
              <a:pathLst>
                <a:path w="872629" h="812800">
                  <a:moveTo>
                    <a:pt x="436315" y="0"/>
                  </a:moveTo>
                  <a:cubicBezTo>
                    <a:pt x="195345" y="0"/>
                    <a:pt x="0" y="181951"/>
                    <a:pt x="0" y="406400"/>
                  </a:cubicBezTo>
                  <a:cubicBezTo>
                    <a:pt x="0" y="630849"/>
                    <a:pt x="195345" y="812800"/>
                    <a:pt x="436315" y="812800"/>
                  </a:cubicBezTo>
                  <a:cubicBezTo>
                    <a:pt x="677285" y="812800"/>
                    <a:pt x="872629" y="630849"/>
                    <a:pt x="872629" y="406400"/>
                  </a:cubicBezTo>
                  <a:cubicBezTo>
                    <a:pt x="872629" y="181951"/>
                    <a:pt x="677285" y="0"/>
                    <a:pt x="436315" y="0"/>
                  </a:cubicBezTo>
                  <a:close/>
                </a:path>
              </a:pathLst>
            </a:custGeom>
            <a:solidFill>
              <a:srgbClr val="F4F4F4"/>
            </a:solidFill>
            <a:ln w="38100" cap="sq">
              <a:solidFill>
                <a:srgbClr val="1A1727"/>
              </a:solidFill>
              <a:prstDash val="solid"/>
              <a:miter/>
            </a:ln>
          </p:spPr>
          <p:txBody>
            <a:bodyPr/>
            <a:lstStyle/>
            <a:p>
              <a:endParaRPr lang="en-GB" noProof="0" dirty="0"/>
            </a:p>
          </p:txBody>
        </p:sp>
        <p:sp>
          <p:nvSpPr>
            <p:cNvPr id="4" name="TextBox 4"/>
            <p:cNvSpPr txBox="1"/>
            <p:nvPr/>
          </p:nvSpPr>
          <p:spPr>
            <a:xfrm>
              <a:off x="81809" y="47625"/>
              <a:ext cx="709011" cy="688975"/>
            </a:xfrm>
            <a:prstGeom prst="rect">
              <a:avLst/>
            </a:prstGeom>
          </p:spPr>
          <p:txBody>
            <a:bodyPr lIns="50800" tIns="50800" rIns="50800" bIns="50800" rtlCol="0" anchor="ctr"/>
            <a:lstStyle/>
            <a:p>
              <a:pPr algn="ctr">
                <a:lnSpc>
                  <a:spcPts val="2100"/>
                </a:lnSpc>
                <a:spcBef>
                  <a:spcPct val="0"/>
                </a:spcBef>
              </a:pPr>
              <a:endParaRPr lang="en-GB" noProof="0" dirty="0"/>
            </a:p>
          </p:txBody>
        </p:sp>
      </p:grpSp>
      <p:sp>
        <p:nvSpPr>
          <p:cNvPr id="8" name="TextBox 8"/>
          <p:cNvSpPr txBox="1">
            <a:spLocks noGrp="1"/>
          </p:cNvSpPr>
          <p:nvPr>
            <p:ph type="title" idx="4294967295"/>
          </p:nvPr>
        </p:nvSpPr>
        <p:spPr>
          <a:xfrm>
            <a:off x="144178" y="320145"/>
            <a:ext cx="7811552" cy="613137"/>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l" defTabSz="914400" rtl="0" eaLnBrk="1" fontAlgn="auto" latinLnBrk="0" hangingPunct="1">
              <a:lnSpc>
                <a:spcPts val="5054"/>
              </a:lnSpc>
              <a:spcBef>
                <a:spcPts val="0"/>
              </a:spcBef>
              <a:spcAft>
                <a:spcPts val="0"/>
              </a:spcAft>
              <a:buClrTx/>
              <a:buSzTx/>
              <a:buFontTx/>
              <a:buNone/>
              <a:tabLst/>
              <a:defRPr/>
            </a:pPr>
            <a:r>
              <a:rPr kumimoji="0" lang="en-GB" sz="3610" b="1" i="0" u="none" strike="noStrike" kern="1200" cap="none" spc="0" normalizeH="0" baseline="0" noProof="0" dirty="0">
                <a:ln>
                  <a:noFill/>
                </a:ln>
                <a:solidFill>
                  <a:srgbClr val="1A1727"/>
                </a:solidFill>
                <a:effectLst/>
                <a:uLnTx/>
                <a:uFillTx/>
                <a:latin typeface="Gordita Bold"/>
                <a:ea typeface="Gordita Bold"/>
                <a:cs typeface="Gordita Bold"/>
                <a:sym typeface="Gordita Bold"/>
              </a:rPr>
              <a:t>Pricing &amp; Membership Options</a:t>
            </a:r>
          </a:p>
        </p:txBody>
      </p:sp>
      <p:sp>
        <p:nvSpPr>
          <p:cNvPr id="5" name="TextBox 5"/>
          <p:cNvSpPr txBox="1"/>
          <p:nvPr/>
        </p:nvSpPr>
        <p:spPr>
          <a:xfrm>
            <a:off x="1752178" y="2123531"/>
            <a:ext cx="2792869" cy="523858"/>
          </a:xfrm>
          <a:prstGeom prst="rect">
            <a:avLst/>
          </a:prstGeom>
        </p:spPr>
        <p:txBody>
          <a:bodyPr lIns="0" tIns="0" rIns="0" bIns="0" rtlCol="0" anchor="t">
            <a:spAutoFit/>
          </a:bodyPr>
          <a:lstStyle/>
          <a:p>
            <a:pPr algn="l">
              <a:lnSpc>
                <a:spcPts val="4499"/>
              </a:lnSpc>
            </a:pPr>
            <a:r>
              <a:rPr lang="en-GB" sz="2999" b="1" spc="0" noProof="0" dirty="0">
                <a:solidFill>
                  <a:srgbClr val="C63081"/>
                </a:solidFill>
                <a:latin typeface="Open Sans Bold"/>
                <a:ea typeface="Open Sans Bold"/>
                <a:cs typeface="Open Sans Bold"/>
                <a:sym typeface="Open Sans Bold"/>
              </a:rPr>
              <a:t>Tier 1 — Core</a:t>
            </a:r>
          </a:p>
        </p:txBody>
      </p:sp>
      <p:sp>
        <p:nvSpPr>
          <p:cNvPr id="6" name="TextBox 6"/>
          <p:cNvSpPr txBox="1"/>
          <p:nvPr/>
        </p:nvSpPr>
        <p:spPr>
          <a:xfrm>
            <a:off x="1752178" y="2791488"/>
            <a:ext cx="5892531" cy="5461399"/>
          </a:xfrm>
          <a:prstGeom prst="rect">
            <a:avLst/>
          </a:prstGeom>
        </p:spPr>
        <p:txBody>
          <a:bodyPr lIns="0" tIns="0" rIns="0" bIns="0" rtlCol="0" anchor="t">
            <a:spAutoFit/>
          </a:bodyPr>
          <a:lstStyle/>
          <a:p>
            <a:pPr algn="l">
              <a:lnSpc>
                <a:spcPts val="3600"/>
              </a:lnSpc>
            </a:pPr>
            <a:r>
              <a:rPr lang="en-GB" sz="2400" spc="0" noProof="0" dirty="0">
                <a:solidFill>
                  <a:srgbClr val="1A1727"/>
                </a:solidFill>
                <a:latin typeface="Open Sans"/>
                <a:ea typeface="Open Sans"/>
                <a:cs typeface="Open Sans"/>
                <a:sym typeface="Open Sans"/>
              </a:rPr>
              <a:t>For organisations starting or stabilising their Disability inclusion work.</a:t>
            </a:r>
          </a:p>
          <a:p>
            <a:pPr algn="l">
              <a:lnSpc>
                <a:spcPts val="3600"/>
              </a:lnSpc>
            </a:pPr>
            <a:endParaRPr lang="en-GB" sz="2400" spc="0" noProof="0" dirty="0">
              <a:solidFill>
                <a:srgbClr val="1A1727"/>
              </a:solidFill>
              <a:latin typeface="Open Sans"/>
              <a:ea typeface="Open Sans"/>
              <a:cs typeface="Open Sans"/>
              <a:sym typeface="Open Sans"/>
            </a:endParaRPr>
          </a:p>
          <a:p>
            <a:pPr algn="l">
              <a:lnSpc>
                <a:spcPts val="3600"/>
              </a:lnSpc>
            </a:pPr>
            <a:r>
              <a:rPr lang="en-GB" sz="2400" b="1" spc="0" noProof="0" dirty="0">
                <a:solidFill>
                  <a:srgbClr val="1A1727"/>
                </a:solidFill>
                <a:latin typeface="Open Sans Bold"/>
                <a:ea typeface="Open Sans Bold"/>
                <a:cs typeface="Open Sans Bold"/>
                <a:sym typeface="Open Sans Bold"/>
              </a:rPr>
              <a:t>Includes:</a:t>
            </a:r>
          </a:p>
          <a:p>
            <a:pPr marL="518160" lvl="1" indent="-259080" algn="l">
              <a:lnSpc>
                <a:spcPts val="3600"/>
              </a:lnSpc>
              <a:buFont typeface="Arial"/>
              <a:buChar char="•"/>
            </a:pPr>
            <a:r>
              <a:rPr lang="en-GB" sz="2400" b="1" spc="0" noProof="0" dirty="0">
                <a:solidFill>
                  <a:srgbClr val="1A1727"/>
                </a:solidFill>
                <a:latin typeface="Open Sans Bold"/>
                <a:ea typeface="Open Sans Bold"/>
                <a:cs typeface="Open Sans Bold"/>
                <a:sym typeface="Open Sans Bold"/>
              </a:rPr>
              <a:t>8 </a:t>
            </a:r>
            <a:r>
              <a:rPr lang="en-GB" sz="2400" spc="0" noProof="0" dirty="0">
                <a:solidFill>
                  <a:srgbClr val="1A1727"/>
                </a:solidFill>
                <a:latin typeface="Open Sans"/>
                <a:ea typeface="Open Sans"/>
                <a:cs typeface="Open Sans"/>
                <a:sym typeface="Open Sans"/>
              </a:rPr>
              <a:t>hours Disabled-led consulting per year.</a:t>
            </a:r>
          </a:p>
          <a:p>
            <a:pPr marL="518160" lvl="1" indent="-259080" algn="l">
              <a:lnSpc>
                <a:spcPts val="3600"/>
              </a:lnSpc>
              <a:buFont typeface="Arial"/>
              <a:buChar char="•"/>
            </a:pPr>
            <a:r>
              <a:rPr lang="en-GB" sz="2400" spc="0" noProof="0" dirty="0">
                <a:solidFill>
                  <a:srgbClr val="1A1727"/>
                </a:solidFill>
                <a:latin typeface="Open Sans"/>
                <a:ea typeface="Open Sans"/>
                <a:cs typeface="Open Sans"/>
                <a:sym typeface="Open Sans"/>
              </a:rPr>
              <a:t>12 live monthly masterclasses.</a:t>
            </a:r>
          </a:p>
          <a:p>
            <a:pPr marL="518160" lvl="1" indent="-259080" algn="l">
              <a:lnSpc>
                <a:spcPts val="3600"/>
              </a:lnSpc>
              <a:buFont typeface="Arial"/>
              <a:buChar char="•"/>
            </a:pPr>
            <a:r>
              <a:rPr lang="en-GB" sz="2400" spc="0" noProof="0" dirty="0">
                <a:solidFill>
                  <a:srgbClr val="1A1727"/>
                </a:solidFill>
                <a:latin typeface="Open Sans"/>
                <a:ea typeface="Open Sans"/>
                <a:cs typeface="Open Sans"/>
                <a:sym typeface="Open Sans"/>
              </a:rPr>
              <a:t>Monthly accountability call.</a:t>
            </a:r>
          </a:p>
          <a:p>
            <a:pPr marL="518160" lvl="1" indent="-259080" algn="l">
              <a:lnSpc>
                <a:spcPts val="3600"/>
              </a:lnSpc>
              <a:buFont typeface="Arial"/>
              <a:buChar char="•"/>
            </a:pPr>
            <a:r>
              <a:rPr lang="en-GB" sz="2400" spc="0" noProof="0" dirty="0">
                <a:solidFill>
                  <a:srgbClr val="1A1727"/>
                </a:solidFill>
                <a:latin typeface="Open Sans"/>
                <a:ea typeface="Open Sans"/>
                <a:cs typeface="Open Sans"/>
                <a:sym typeface="Open Sans"/>
              </a:rPr>
              <a:t>1 Disabled speaker per year.</a:t>
            </a:r>
          </a:p>
          <a:p>
            <a:pPr marL="518160" lvl="1" indent="-259080" algn="l">
              <a:lnSpc>
                <a:spcPts val="3600"/>
              </a:lnSpc>
              <a:buFont typeface="Arial"/>
              <a:buChar char="•"/>
            </a:pPr>
            <a:r>
              <a:rPr lang="en-GB" sz="2400" spc="0" noProof="0" dirty="0">
                <a:solidFill>
                  <a:srgbClr val="1A1727"/>
                </a:solidFill>
                <a:latin typeface="Open Sans"/>
                <a:ea typeface="Open Sans"/>
                <a:cs typeface="Open Sans"/>
                <a:sym typeface="Open Sans"/>
              </a:rPr>
              <a:t>Ongoing expert email support.</a:t>
            </a:r>
          </a:p>
          <a:p>
            <a:pPr marL="518160" lvl="1" indent="-259080" algn="l">
              <a:lnSpc>
                <a:spcPts val="3600"/>
              </a:lnSpc>
              <a:buFont typeface="Arial"/>
              <a:buChar char="•"/>
            </a:pPr>
            <a:r>
              <a:rPr lang="en-GB" sz="2400" spc="0" noProof="0" dirty="0">
                <a:solidFill>
                  <a:srgbClr val="1A1727"/>
                </a:solidFill>
                <a:latin typeface="Open Sans"/>
                <a:ea typeface="Open Sans"/>
                <a:cs typeface="Open Sans"/>
                <a:sym typeface="Open Sans"/>
              </a:rPr>
              <a:t>Discounted access to wider Disabled By Society network.</a:t>
            </a:r>
          </a:p>
        </p:txBody>
      </p:sp>
      <p:sp>
        <p:nvSpPr>
          <p:cNvPr id="7" name="TextBox 7"/>
          <p:cNvSpPr txBox="1"/>
          <p:nvPr/>
        </p:nvSpPr>
        <p:spPr>
          <a:xfrm>
            <a:off x="3042939" y="8759682"/>
            <a:ext cx="3004215" cy="521478"/>
          </a:xfrm>
          <a:prstGeom prst="rect">
            <a:avLst/>
          </a:prstGeom>
        </p:spPr>
        <p:txBody>
          <a:bodyPr lIns="0" tIns="0" rIns="0" bIns="0" rtlCol="0" anchor="t">
            <a:spAutoFit/>
          </a:bodyPr>
          <a:lstStyle/>
          <a:p>
            <a:pPr algn="ctr">
              <a:lnSpc>
                <a:spcPts val="4303"/>
              </a:lnSpc>
            </a:pPr>
            <a:r>
              <a:rPr lang="en-GB" sz="2869" b="1" spc="0" noProof="0" dirty="0">
                <a:solidFill>
                  <a:srgbClr val="C63081"/>
                </a:solidFill>
                <a:latin typeface="Open Sans Bold"/>
                <a:ea typeface="Open Sans Bold"/>
                <a:cs typeface="Open Sans Bold"/>
                <a:sym typeface="Open Sans Bold"/>
              </a:rPr>
              <a:t>£6,000 per year</a:t>
            </a:r>
          </a:p>
        </p:txBody>
      </p:sp>
      <p:sp>
        <p:nvSpPr>
          <p:cNvPr id="9" name="TextBox 7">
            <a:extLst>
              <a:ext uri="{FF2B5EF4-FFF2-40B4-BE49-F238E27FC236}">
                <a16:creationId xmlns:a16="http://schemas.microsoft.com/office/drawing/2014/main" id="{487FC66E-6633-55D1-2D26-24928D3443D6}"/>
              </a:ext>
              <a:ext uri="{C183D7F6-B498-43B3-948B-1728B52AA6E4}">
                <adec:decorative xmlns:adec="http://schemas.microsoft.com/office/drawing/2017/decorative" val="1"/>
              </a:ext>
            </a:extLst>
          </p:cNvPr>
          <p:cNvSpPr txBox="1"/>
          <p:nvPr/>
        </p:nvSpPr>
        <p:spPr>
          <a:xfrm>
            <a:off x="195668" y="9338310"/>
            <a:ext cx="1163145" cy="444633"/>
          </a:xfrm>
          <a:prstGeom prst="rect">
            <a:avLst/>
          </a:prstGeom>
        </p:spPr>
        <p:txBody>
          <a:bodyPr lIns="0" tIns="0" rIns="0" bIns="0" rtlCol="0" anchor="t">
            <a:spAutoFit/>
          </a:bodyPr>
          <a:lstStyle/>
          <a:p>
            <a:pPr algn="l">
              <a:lnSpc>
                <a:spcPts val="1880"/>
              </a:lnSpc>
            </a:pPr>
            <a:r>
              <a:rPr lang="en-GB" sz="2021" b="1" noProof="0" dirty="0">
                <a:solidFill>
                  <a:srgbClr val="1A1727"/>
                </a:solidFill>
                <a:latin typeface="Gordita Bold"/>
                <a:ea typeface="Gordita Bold"/>
                <a:cs typeface="Gordita Bold"/>
                <a:sym typeface="Gordita Bold"/>
              </a:rPr>
              <a:t>Disabled </a:t>
            </a:r>
          </a:p>
          <a:p>
            <a:pPr algn="just">
              <a:lnSpc>
                <a:spcPts val="1577"/>
              </a:lnSpc>
            </a:pPr>
            <a:r>
              <a:rPr lang="en-GB" sz="1695" b="1" noProof="0" dirty="0">
                <a:solidFill>
                  <a:srgbClr val="1A1727"/>
                </a:solidFill>
                <a:latin typeface="Gordita Bold"/>
                <a:ea typeface="Gordita Bold"/>
                <a:cs typeface="Gordita Bold"/>
                <a:sym typeface="Gordita Bold"/>
              </a:rPr>
              <a:t>By </a:t>
            </a:r>
            <a:r>
              <a:rPr lang="en-GB" sz="1695" noProof="0" dirty="0">
                <a:solidFill>
                  <a:srgbClr val="1A1727"/>
                </a:solidFill>
                <a:latin typeface="Gordita"/>
                <a:ea typeface="Gordita"/>
                <a:cs typeface="Gordita"/>
                <a:sym typeface="Gordita"/>
              </a:rPr>
              <a:t>Society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CDE8FF"/>
        </a:solidFill>
        <a:effectLst/>
      </p:bgPr>
    </p:bg>
    <p:spTree>
      <p:nvGrpSpPr>
        <p:cNvPr id="1" name=""/>
        <p:cNvGrpSpPr/>
        <p:nvPr/>
      </p:nvGrpSpPr>
      <p:grpSpPr>
        <a:xfrm>
          <a:off x="0" y="0"/>
          <a:ext cx="0" cy="0"/>
          <a:chOff x="0" y="0"/>
          <a:chExt cx="0" cy="0"/>
        </a:xfrm>
      </p:grpSpPr>
      <p:grpSp>
        <p:nvGrpSpPr>
          <p:cNvPr id="2" name="Group 2">
            <a:extLst>
              <a:ext uri="{C183D7F6-B498-43B3-948B-1728B52AA6E4}">
                <adec:decorative xmlns:adec="http://schemas.microsoft.com/office/drawing/2017/decorative" val="1"/>
              </a:ext>
            </a:extLst>
          </p:cNvPr>
          <p:cNvGrpSpPr/>
          <p:nvPr/>
        </p:nvGrpSpPr>
        <p:grpSpPr>
          <a:xfrm>
            <a:off x="0" y="1052650"/>
            <a:ext cx="9668653" cy="9005750"/>
            <a:chOff x="0" y="0"/>
            <a:chExt cx="872629" cy="812800"/>
          </a:xfrm>
        </p:grpSpPr>
        <p:sp>
          <p:nvSpPr>
            <p:cNvPr id="3" name="Freeform 3"/>
            <p:cNvSpPr/>
            <p:nvPr/>
          </p:nvSpPr>
          <p:spPr>
            <a:xfrm>
              <a:off x="0" y="0"/>
              <a:ext cx="872629" cy="812800"/>
            </a:xfrm>
            <a:custGeom>
              <a:avLst/>
              <a:gdLst/>
              <a:ahLst/>
              <a:cxnLst/>
              <a:rect l="l" t="t" r="r" b="b"/>
              <a:pathLst>
                <a:path w="872629" h="812800">
                  <a:moveTo>
                    <a:pt x="436315" y="0"/>
                  </a:moveTo>
                  <a:cubicBezTo>
                    <a:pt x="195345" y="0"/>
                    <a:pt x="0" y="181951"/>
                    <a:pt x="0" y="406400"/>
                  </a:cubicBezTo>
                  <a:cubicBezTo>
                    <a:pt x="0" y="630849"/>
                    <a:pt x="195345" y="812800"/>
                    <a:pt x="436315" y="812800"/>
                  </a:cubicBezTo>
                  <a:cubicBezTo>
                    <a:pt x="677285" y="812800"/>
                    <a:pt x="872629" y="630849"/>
                    <a:pt x="872629" y="406400"/>
                  </a:cubicBezTo>
                  <a:cubicBezTo>
                    <a:pt x="872629" y="181951"/>
                    <a:pt x="677285" y="0"/>
                    <a:pt x="436315" y="0"/>
                  </a:cubicBezTo>
                  <a:close/>
                </a:path>
              </a:pathLst>
            </a:custGeom>
            <a:solidFill>
              <a:srgbClr val="F4F4F4"/>
            </a:solidFill>
            <a:ln w="38100" cap="sq">
              <a:solidFill>
                <a:srgbClr val="1A1727"/>
              </a:solidFill>
              <a:prstDash val="solid"/>
              <a:miter/>
            </a:ln>
          </p:spPr>
          <p:txBody>
            <a:bodyPr/>
            <a:lstStyle/>
            <a:p>
              <a:endParaRPr lang="en-GB" noProof="0" dirty="0"/>
            </a:p>
          </p:txBody>
        </p:sp>
        <p:sp>
          <p:nvSpPr>
            <p:cNvPr id="4" name="TextBox 4"/>
            <p:cNvSpPr txBox="1"/>
            <p:nvPr/>
          </p:nvSpPr>
          <p:spPr>
            <a:xfrm>
              <a:off x="81809" y="47625"/>
              <a:ext cx="709011" cy="688975"/>
            </a:xfrm>
            <a:prstGeom prst="rect">
              <a:avLst/>
            </a:prstGeom>
          </p:spPr>
          <p:txBody>
            <a:bodyPr lIns="50800" tIns="50800" rIns="50800" bIns="50800" rtlCol="0" anchor="ctr"/>
            <a:lstStyle/>
            <a:p>
              <a:pPr algn="ctr">
                <a:lnSpc>
                  <a:spcPts val="2100"/>
                </a:lnSpc>
                <a:spcBef>
                  <a:spcPct val="0"/>
                </a:spcBef>
              </a:pPr>
              <a:endParaRPr lang="en-GB" noProof="0" dirty="0"/>
            </a:p>
          </p:txBody>
        </p:sp>
      </p:grpSp>
      <p:sp>
        <p:nvSpPr>
          <p:cNvPr id="8" name="TextBox 8"/>
          <p:cNvSpPr txBox="1">
            <a:spLocks/>
          </p:cNvSpPr>
          <p:nvPr/>
        </p:nvSpPr>
        <p:spPr>
          <a:xfrm>
            <a:off x="144178" y="320145"/>
            <a:ext cx="7811552" cy="613137"/>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l" defTabSz="914400" rtl="0" eaLnBrk="1" fontAlgn="auto" latinLnBrk="0" hangingPunct="1">
              <a:lnSpc>
                <a:spcPts val="5054"/>
              </a:lnSpc>
              <a:spcBef>
                <a:spcPts val="0"/>
              </a:spcBef>
              <a:spcAft>
                <a:spcPts val="0"/>
              </a:spcAft>
              <a:buClrTx/>
              <a:buSzTx/>
              <a:buFontTx/>
              <a:buNone/>
              <a:tabLst/>
              <a:defRPr/>
            </a:pPr>
            <a:r>
              <a:rPr kumimoji="0" lang="en-GB" sz="3610" b="1" i="0" u="none" strike="noStrike" kern="1200" cap="none" spc="0" normalizeH="0" baseline="0" noProof="0" dirty="0">
                <a:ln>
                  <a:noFill/>
                </a:ln>
                <a:solidFill>
                  <a:srgbClr val="1A1727"/>
                </a:solidFill>
                <a:effectLst/>
                <a:uLnTx/>
                <a:uFillTx/>
                <a:latin typeface="Gordita Bold"/>
                <a:ea typeface="Gordita Bold"/>
                <a:cs typeface="Gordita Bold"/>
                <a:sym typeface="Gordita Bold"/>
              </a:rPr>
              <a:t>Pricing &amp; Membership Options</a:t>
            </a:r>
          </a:p>
        </p:txBody>
      </p:sp>
      <p:sp>
        <p:nvSpPr>
          <p:cNvPr id="5" name="TextBox 5"/>
          <p:cNvSpPr txBox="1">
            <a:spLocks noGrp="1"/>
          </p:cNvSpPr>
          <p:nvPr>
            <p:ph type="title" idx="4294967295"/>
          </p:nvPr>
        </p:nvSpPr>
        <p:spPr>
          <a:xfrm>
            <a:off x="1752178" y="2404451"/>
            <a:ext cx="2792869" cy="523858"/>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l" defTabSz="914400" rtl="0" eaLnBrk="1" fontAlgn="auto" latinLnBrk="0" hangingPunct="1">
              <a:lnSpc>
                <a:spcPts val="4499"/>
              </a:lnSpc>
              <a:spcBef>
                <a:spcPts val="0"/>
              </a:spcBef>
              <a:spcAft>
                <a:spcPts val="0"/>
              </a:spcAft>
              <a:buClrTx/>
              <a:buSzTx/>
              <a:buFontTx/>
              <a:buNone/>
              <a:tabLst/>
              <a:defRPr/>
            </a:pPr>
            <a:r>
              <a:rPr kumimoji="0" lang="en-GB" sz="2999" b="1" i="0" u="none" strike="noStrike" kern="1200" cap="none" spc="0" normalizeH="0" baseline="0" noProof="0" dirty="0">
                <a:ln>
                  <a:noFill/>
                </a:ln>
                <a:solidFill>
                  <a:srgbClr val="C63081"/>
                </a:solidFill>
                <a:effectLst/>
                <a:uLnTx/>
                <a:uFillTx/>
                <a:latin typeface="Open Sans Bold"/>
                <a:ea typeface="Open Sans Bold"/>
                <a:cs typeface="Open Sans Bold"/>
                <a:sym typeface="Open Sans Bold"/>
              </a:rPr>
              <a:t>Tier 2 — Plus </a:t>
            </a:r>
          </a:p>
        </p:txBody>
      </p:sp>
      <p:sp>
        <p:nvSpPr>
          <p:cNvPr id="6" name="TextBox 6"/>
          <p:cNvSpPr txBox="1">
            <a:spLocks/>
          </p:cNvSpPr>
          <p:nvPr/>
        </p:nvSpPr>
        <p:spPr>
          <a:xfrm>
            <a:off x="1752178" y="3097947"/>
            <a:ext cx="5892531" cy="4547038"/>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l" defTabSz="914400" rtl="0" eaLnBrk="1" fontAlgn="auto" latinLnBrk="0" hangingPunct="1">
              <a:lnSpc>
                <a:spcPts val="3600"/>
              </a:lnSpc>
              <a:spcBef>
                <a:spcPts val="0"/>
              </a:spcBef>
              <a:spcAft>
                <a:spcPts val="0"/>
              </a:spcAft>
              <a:buClrTx/>
              <a:buSzTx/>
              <a:buFontTx/>
              <a:buNone/>
              <a:tabLst/>
              <a:defRPr/>
            </a:pPr>
            <a:r>
              <a:rPr kumimoji="0" lang="en-GB" sz="2400" b="0" i="0" u="none" strike="noStrike" kern="1200" cap="none" spc="0" normalizeH="0" baseline="0" noProof="0" dirty="0">
                <a:ln>
                  <a:noFill/>
                </a:ln>
                <a:solidFill>
                  <a:srgbClr val="1A1727"/>
                </a:solidFill>
                <a:effectLst/>
                <a:uLnTx/>
                <a:uFillTx/>
                <a:latin typeface="Open Sans"/>
                <a:ea typeface="Open Sans"/>
                <a:cs typeface="Open Sans"/>
                <a:sym typeface="Open Sans"/>
              </a:rPr>
              <a:t>For organisations that want faster progress and deeper support.</a:t>
            </a:r>
          </a:p>
          <a:p>
            <a:pPr marL="0" marR="0" lvl="0" indent="0" algn="l" defTabSz="914400" rtl="0" eaLnBrk="1" fontAlgn="auto" latinLnBrk="0" hangingPunct="1">
              <a:lnSpc>
                <a:spcPts val="3600"/>
              </a:lnSpc>
              <a:spcBef>
                <a:spcPts val="0"/>
              </a:spcBef>
              <a:spcAft>
                <a:spcPts val="0"/>
              </a:spcAft>
              <a:buClrTx/>
              <a:buSzTx/>
              <a:buFontTx/>
              <a:buNone/>
              <a:tabLst/>
              <a:defRPr/>
            </a:pPr>
            <a:endParaRPr kumimoji="0" lang="en-GB" sz="2400" b="0" i="0" u="none" strike="noStrike" kern="1200" cap="none" spc="0" normalizeH="0" baseline="0" noProof="0" dirty="0">
              <a:ln>
                <a:noFill/>
              </a:ln>
              <a:solidFill>
                <a:srgbClr val="1A1727"/>
              </a:solidFill>
              <a:effectLst/>
              <a:uLnTx/>
              <a:uFillTx/>
              <a:latin typeface="Open Sans"/>
              <a:ea typeface="Open Sans"/>
              <a:cs typeface="Open Sans"/>
              <a:sym typeface="Open Sans"/>
            </a:endParaRPr>
          </a:p>
          <a:p>
            <a:pPr marL="0" marR="0" lvl="0" indent="0" algn="l" defTabSz="914400" rtl="0" eaLnBrk="1" fontAlgn="auto" latinLnBrk="0" hangingPunct="1">
              <a:lnSpc>
                <a:spcPts val="36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1A1727"/>
                </a:solidFill>
                <a:effectLst/>
                <a:uLnTx/>
                <a:uFillTx/>
                <a:latin typeface="Open Sans Bold"/>
                <a:ea typeface="Open Sans Bold"/>
                <a:cs typeface="Open Sans Bold"/>
                <a:sym typeface="Open Sans Bold"/>
              </a:rPr>
              <a:t>Includes everything in Core, plus:</a:t>
            </a:r>
          </a:p>
          <a:p>
            <a:pPr marL="518160" marR="0" lvl="1" indent="-259080" algn="l" defTabSz="914400" rtl="0" eaLnBrk="1" fontAlgn="auto" latinLnBrk="0" hangingPunct="1">
              <a:lnSpc>
                <a:spcPts val="3600"/>
              </a:lnSpc>
              <a:spcBef>
                <a:spcPts val="0"/>
              </a:spcBef>
              <a:spcAft>
                <a:spcPts val="0"/>
              </a:spcAft>
              <a:buClrTx/>
              <a:buSzTx/>
              <a:buFont typeface="Arial"/>
              <a:buChar char="•"/>
              <a:tabLst/>
              <a:defRPr/>
            </a:pPr>
            <a:r>
              <a:rPr kumimoji="0" lang="en-GB" sz="2400" b="0" i="0" u="none" strike="noStrike" kern="1200" cap="none" spc="0" normalizeH="0" baseline="0" noProof="0" dirty="0">
                <a:ln>
                  <a:noFill/>
                </a:ln>
                <a:solidFill>
                  <a:srgbClr val="1A1727"/>
                </a:solidFill>
                <a:effectLst/>
                <a:uLnTx/>
                <a:uFillTx/>
                <a:latin typeface="Open Sans"/>
                <a:ea typeface="Open Sans"/>
                <a:cs typeface="Open Sans"/>
                <a:sym typeface="Open Sans"/>
              </a:rPr>
              <a:t>18 hours consulting per year.</a:t>
            </a:r>
          </a:p>
          <a:p>
            <a:pPr marL="518160" marR="0" lvl="1" indent="-259080" algn="l" defTabSz="914400" rtl="0" eaLnBrk="1" fontAlgn="auto" latinLnBrk="0" hangingPunct="1">
              <a:lnSpc>
                <a:spcPts val="3600"/>
              </a:lnSpc>
              <a:spcBef>
                <a:spcPts val="0"/>
              </a:spcBef>
              <a:spcAft>
                <a:spcPts val="0"/>
              </a:spcAft>
              <a:buClrTx/>
              <a:buSzTx/>
              <a:buFont typeface="Arial"/>
              <a:buChar char="•"/>
              <a:tabLst/>
              <a:defRPr/>
            </a:pPr>
            <a:r>
              <a:rPr kumimoji="0" lang="en-GB" sz="2400" b="0" i="0" u="none" strike="noStrike" kern="1200" cap="none" spc="0" normalizeH="0" baseline="0" noProof="0" dirty="0">
                <a:ln>
                  <a:noFill/>
                </a:ln>
                <a:solidFill>
                  <a:srgbClr val="1A1727"/>
                </a:solidFill>
                <a:effectLst/>
                <a:uLnTx/>
                <a:uFillTx/>
                <a:latin typeface="Open Sans"/>
                <a:ea typeface="Open Sans"/>
                <a:cs typeface="Open Sans"/>
                <a:sym typeface="Open Sans"/>
              </a:rPr>
              <a:t>Priority email support.</a:t>
            </a:r>
          </a:p>
          <a:p>
            <a:pPr marL="518160" marR="0" lvl="1" indent="-259080" algn="l" defTabSz="914400" rtl="0" eaLnBrk="1" fontAlgn="auto" latinLnBrk="0" hangingPunct="1">
              <a:lnSpc>
                <a:spcPts val="3600"/>
              </a:lnSpc>
              <a:spcBef>
                <a:spcPts val="0"/>
              </a:spcBef>
              <a:spcAft>
                <a:spcPts val="0"/>
              </a:spcAft>
              <a:buClrTx/>
              <a:buSzTx/>
              <a:buFont typeface="Arial"/>
              <a:buChar char="•"/>
              <a:tabLst/>
              <a:defRPr/>
            </a:pPr>
            <a:r>
              <a:rPr kumimoji="0" lang="en-GB" sz="2400" b="0" i="0" u="none" strike="noStrike" kern="1200" cap="none" spc="0" normalizeH="0" baseline="0" noProof="0" dirty="0">
                <a:ln>
                  <a:noFill/>
                </a:ln>
                <a:solidFill>
                  <a:srgbClr val="1A1727"/>
                </a:solidFill>
                <a:effectLst/>
                <a:uLnTx/>
                <a:uFillTx/>
                <a:latin typeface="Open Sans"/>
                <a:ea typeface="Open Sans"/>
                <a:cs typeface="Open Sans"/>
                <a:sym typeface="Open Sans"/>
              </a:rPr>
              <a:t>One additional tailored session (e.g. leadership, HR, or board briefing).</a:t>
            </a:r>
          </a:p>
          <a:p>
            <a:pPr marL="518160" marR="0" lvl="1" indent="-259080" algn="l" defTabSz="914400" rtl="0" eaLnBrk="1" fontAlgn="auto" latinLnBrk="0" hangingPunct="1">
              <a:lnSpc>
                <a:spcPts val="3600"/>
              </a:lnSpc>
              <a:spcBef>
                <a:spcPts val="0"/>
              </a:spcBef>
              <a:spcAft>
                <a:spcPts val="0"/>
              </a:spcAft>
              <a:buClrTx/>
              <a:buSzTx/>
              <a:buFont typeface="Arial"/>
              <a:buChar char="•"/>
              <a:tabLst/>
              <a:defRPr/>
            </a:pPr>
            <a:r>
              <a:rPr kumimoji="0" lang="en-GB" sz="2400" b="0" i="0" u="none" strike="noStrike" kern="1200" cap="none" spc="0" normalizeH="0" baseline="0" noProof="0" dirty="0">
                <a:ln>
                  <a:noFill/>
                </a:ln>
                <a:solidFill>
                  <a:srgbClr val="1A1727"/>
                </a:solidFill>
                <a:effectLst/>
                <a:uLnTx/>
                <a:uFillTx/>
                <a:latin typeface="Open Sans"/>
                <a:ea typeface="Open Sans"/>
                <a:cs typeface="Open Sans"/>
                <a:sym typeface="Open Sans"/>
              </a:rPr>
              <a:t>Annual progress review with written recommendations.</a:t>
            </a:r>
          </a:p>
        </p:txBody>
      </p:sp>
      <p:sp>
        <p:nvSpPr>
          <p:cNvPr id="7" name="TextBox 7"/>
          <p:cNvSpPr txBox="1"/>
          <p:nvPr/>
        </p:nvSpPr>
        <p:spPr>
          <a:xfrm>
            <a:off x="3042939" y="8759682"/>
            <a:ext cx="3004215" cy="521478"/>
          </a:xfrm>
          <a:prstGeom prst="rect">
            <a:avLst/>
          </a:prstGeom>
        </p:spPr>
        <p:txBody>
          <a:bodyPr lIns="0" tIns="0" rIns="0" bIns="0" rtlCol="0" anchor="t">
            <a:spAutoFit/>
          </a:bodyPr>
          <a:lstStyle/>
          <a:p>
            <a:pPr algn="ctr">
              <a:lnSpc>
                <a:spcPts val="4303"/>
              </a:lnSpc>
            </a:pPr>
            <a:r>
              <a:rPr lang="en-GB" sz="2869" b="1" spc="0" noProof="0" dirty="0">
                <a:solidFill>
                  <a:srgbClr val="C63081"/>
                </a:solidFill>
                <a:latin typeface="Open Sans Bold"/>
                <a:ea typeface="Open Sans Bold"/>
                <a:cs typeface="Open Sans Bold"/>
                <a:sym typeface="Open Sans Bold"/>
              </a:rPr>
              <a:t>£9,500 per year</a:t>
            </a:r>
          </a:p>
        </p:txBody>
      </p:sp>
      <p:sp>
        <p:nvSpPr>
          <p:cNvPr id="9" name="TextBox 7">
            <a:extLst>
              <a:ext uri="{FF2B5EF4-FFF2-40B4-BE49-F238E27FC236}">
                <a16:creationId xmlns:a16="http://schemas.microsoft.com/office/drawing/2014/main" id="{B38DD201-C44B-3084-4D9C-183BBA1CD5D7}"/>
              </a:ext>
              <a:ext uri="{C183D7F6-B498-43B3-948B-1728B52AA6E4}">
                <adec:decorative xmlns:adec="http://schemas.microsoft.com/office/drawing/2017/decorative" val="1"/>
              </a:ext>
            </a:extLst>
          </p:cNvPr>
          <p:cNvSpPr txBox="1"/>
          <p:nvPr/>
        </p:nvSpPr>
        <p:spPr>
          <a:xfrm>
            <a:off x="195668" y="9338310"/>
            <a:ext cx="1163145" cy="444633"/>
          </a:xfrm>
          <a:prstGeom prst="rect">
            <a:avLst/>
          </a:prstGeom>
        </p:spPr>
        <p:txBody>
          <a:bodyPr lIns="0" tIns="0" rIns="0" bIns="0" rtlCol="0" anchor="t">
            <a:spAutoFit/>
          </a:bodyPr>
          <a:lstStyle/>
          <a:p>
            <a:pPr algn="l">
              <a:lnSpc>
                <a:spcPts val="1880"/>
              </a:lnSpc>
            </a:pPr>
            <a:r>
              <a:rPr lang="en-GB" sz="2021" b="1" noProof="0" dirty="0">
                <a:solidFill>
                  <a:srgbClr val="1A1727"/>
                </a:solidFill>
                <a:latin typeface="Gordita Bold"/>
                <a:ea typeface="Gordita Bold"/>
                <a:cs typeface="Gordita Bold"/>
                <a:sym typeface="Gordita Bold"/>
              </a:rPr>
              <a:t>Disabled </a:t>
            </a:r>
          </a:p>
          <a:p>
            <a:pPr algn="just">
              <a:lnSpc>
                <a:spcPts val="1577"/>
              </a:lnSpc>
            </a:pPr>
            <a:r>
              <a:rPr lang="en-GB" sz="1695" b="1" noProof="0" dirty="0">
                <a:solidFill>
                  <a:srgbClr val="1A1727"/>
                </a:solidFill>
                <a:latin typeface="Gordita Bold"/>
                <a:ea typeface="Gordita Bold"/>
                <a:cs typeface="Gordita Bold"/>
                <a:sym typeface="Gordita Bold"/>
              </a:rPr>
              <a:t>By </a:t>
            </a:r>
            <a:r>
              <a:rPr lang="en-GB" sz="1695" noProof="0" dirty="0">
                <a:solidFill>
                  <a:srgbClr val="1A1727"/>
                </a:solidFill>
                <a:latin typeface="Gordita"/>
                <a:ea typeface="Gordita"/>
                <a:cs typeface="Gordita"/>
                <a:sym typeface="Gordita"/>
              </a:rPr>
              <a:t>Society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AECC8"/>
        </a:solidFill>
        <a:effectLst/>
      </p:bgPr>
    </p:bg>
    <p:spTree>
      <p:nvGrpSpPr>
        <p:cNvPr id="1" name=""/>
        <p:cNvGrpSpPr/>
        <p:nvPr/>
      </p:nvGrpSpPr>
      <p:grpSpPr>
        <a:xfrm>
          <a:off x="0" y="0"/>
          <a:ext cx="0" cy="0"/>
          <a:chOff x="0" y="0"/>
          <a:chExt cx="0" cy="0"/>
        </a:xfrm>
      </p:grpSpPr>
      <p:grpSp>
        <p:nvGrpSpPr>
          <p:cNvPr id="2" name="Group 2">
            <a:extLst>
              <a:ext uri="{C183D7F6-B498-43B3-948B-1728B52AA6E4}">
                <adec:decorative xmlns:adec="http://schemas.microsoft.com/office/drawing/2017/decorative" val="1"/>
              </a:ext>
            </a:extLst>
          </p:cNvPr>
          <p:cNvGrpSpPr/>
          <p:nvPr/>
        </p:nvGrpSpPr>
        <p:grpSpPr>
          <a:xfrm>
            <a:off x="0" y="1052650"/>
            <a:ext cx="9668653" cy="9005750"/>
            <a:chOff x="0" y="0"/>
            <a:chExt cx="872629" cy="812800"/>
          </a:xfrm>
        </p:grpSpPr>
        <p:sp>
          <p:nvSpPr>
            <p:cNvPr id="3" name="Freeform 3"/>
            <p:cNvSpPr/>
            <p:nvPr/>
          </p:nvSpPr>
          <p:spPr>
            <a:xfrm>
              <a:off x="0" y="0"/>
              <a:ext cx="872629" cy="812800"/>
            </a:xfrm>
            <a:custGeom>
              <a:avLst/>
              <a:gdLst/>
              <a:ahLst/>
              <a:cxnLst/>
              <a:rect l="l" t="t" r="r" b="b"/>
              <a:pathLst>
                <a:path w="872629" h="812800">
                  <a:moveTo>
                    <a:pt x="436315" y="0"/>
                  </a:moveTo>
                  <a:cubicBezTo>
                    <a:pt x="195345" y="0"/>
                    <a:pt x="0" y="181951"/>
                    <a:pt x="0" y="406400"/>
                  </a:cubicBezTo>
                  <a:cubicBezTo>
                    <a:pt x="0" y="630849"/>
                    <a:pt x="195345" y="812800"/>
                    <a:pt x="436315" y="812800"/>
                  </a:cubicBezTo>
                  <a:cubicBezTo>
                    <a:pt x="677285" y="812800"/>
                    <a:pt x="872629" y="630849"/>
                    <a:pt x="872629" y="406400"/>
                  </a:cubicBezTo>
                  <a:cubicBezTo>
                    <a:pt x="872629" y="181951"/>
                    <a:pt x="677285" y="0"/>
                    <a:pt x="436315" y="0"/>
                  </a:cubicBezTo>
                  <a:close/>
                </a:path>
              </a:pathLst>
            </a:custGeom>
            <a:solidFill>
              <a:srgbClr val="F4F4F4"/>
            </a:solidFill>
            <a:ln w="38100" cap="sq">
              <a:solidFill>
                <a:srgbClr val="1A1727"/>
              </a:solidFill>
              <a:prstDash val="solid"/>
              <a:miter/>
            </a:ln>
          </p:spPr>
          <p:txBody>
            <a:bodyPr/>
            <a:lstStyle/>
            <a:p>
              <a:endParaRPr lang="en-GB" noProof="0" dirty="0"/>
            </a:p>
          </p:txBody>
        </p:sp>
        <p:sp>
          <p:nvSpPr>
            <p:cNvPr id="4" name="TextBox 4"/>
            <p:cNvSpPr txBox="1"/>
            <p:nvPr/>
          </p:nvSpPr>
          <p:spPr>
            <a:xfrm>
              <a:off x="81809" y="47625"/>
              <a:ext cx="709011" cy="688975"/>
            </a:xfrm>
            <a:prstGeom prst="rect">
              <a:avLst/>
            </a:prstGeom>
          </p:spPr>
          <p:txBody>
            <a:bodyPr lIns="50800" tIns="50800" rIns="50800" bIns="50800" rtlCol="0" anchor="ctr"/>
            <a:lstStyle/>
            <a:p>
              <a:pPr algn="ctr">
                <a:lnSpc>
                  <a:spcPts val="2100"/>
                </a:lnSpc>
                <a:spcBef>
                  <a:spcPct val="0"/>
                </a:spcBef>
              </a:pPr>
              <a:endParaRPr lang="en-GB" noProof="0" dirty="0"/>
            </a:p>
          </p:txBody>
        </p:sp>
      </p:grpSp>
      <p:sp>
        <p:nvSpPr>
          <p:cNvPr id="8" name="TextBox 8"/>
          <p:cNvSpPr txBox="1">
            <a:spLocks/>
          </p:cNvSpPr>
          <p:nvPr/>
        </p:nvSpPr>
        <p:spPr>
          <a:xfrm>
            <a:off x="144178" y="320145"/>
            <a:ext cx="7811552" cy="613137"/>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l" defTabSz="914400" rtl="0" eaLnBrk="1" fontAlgn="auto" latinLnBrk="0" hangingPunct="1">
              <a:lnSpc>
                <a:spcPts val="5054"/>
              </a:lnSpc>
              <a:spcBef>
                <a:spcPts val="0"/>
              </a:spcBef>
              <a:spcAft>
                <a:spcPts val="0"/>
              </a:spcAft>
              <a:buClrTx/>
              <a:buSzTx/>
              <a:buFontTx/>
              <a:buNone/>
              <a:tabLst/>
              <a:defRPr/>
            </a:pPr>
            <a:r>
              <a:rPr kumimoji="0" lang="en-GB" sz="3610" b="1" i="0" u="none" strike="noStrike" kern="1200" cap="none" spc="0" normalizeH="0" baseline="0" noProof="0" dirty="0">
                <a:ln>
                  <a:noFill/>
                </a:ln>
                <a:solidFill>
                  <a:srgbClr val="1A1727"/>
                </a:solidFill>
                <a:effectLst/>
                <a:uLnTx/>
                <a:uFillTx/>
                <a:latin typeface="Gordita Bold"/>
                <a:ea typeface="Gordita Bold"/>
                <a:cs typeface="Gordita Bold"/>
                <a:sym typeface="Gordita Bold"/>
              </a:rPr>
              <a:t>Pricing &amp; Membership Options</a:t>
            </a:r>
          </a:p>
        </p:txBody>
      </p:sp>
      <p:sp>
        <p:nvSpPr>
          <p:cNvPr id="5" name="TextBox 5"/>
          <p:cNvSpPr txBox="1">
            <a:spLocks noGrp="1"/>
          </p:cNvSpPr>
          <p:nvPr>
            <p:ph type="title" idx="4294967295"/>
          </p:nvPr>
        </p:nvSpPr>
        <p:spPr>
          <a:xfrm>
            <a:off x="1752178" y="2404451"/>
            <a:ext cx="3278095" cy="523858"/>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l" defTabSz="914400" rtl="0" eaLnBrk="1" fontAlgn="auto" latinLnBrk="0" hangingPunct="1">
              <a:lnSpc>
                <a:spcPts val="4499"/>
              </a:lnSpc>
              <a:spcBef>
                <a:spcPts val="0"/>
              </a:spcBef>
              <a:spcAft>
                <a:spcPts val="0"/>
              </a:spcAft>
              <a:buClrTx/>
              <a:buSzTx/>
              <a:buFontTx/>
              <a:buNone/>
              <a:tabLst/>
              <a:defRPr/>
            </a:pPr>
            <a:r>
              <a:rPr kumimoji="0" lang="en-GB" sz="2999" b="1" i="0" u="none" strike="noStrike" kern="1200" cap="none" spc="0" normalizeH="0" baseline="0" noProof="0" dirty="0">
                <a:ln>
                  <a:noFill/>
                </a:ln>
                <a:solidFill>
                  <a:srgbClr val="C63081"/>
                </a:solidFill>
                <a:effectLst/>
                <a:uLnTx/>
                <a:uFillTx/>
                <a:latin typeface="Open Sans Bold"/>
                <a:ea typeface="Open Sans Bold"/>
                <a:cs typeface="Open Sans Bold"/>
                <a:sym typeface="Open Sans Bold"/>
              </a:rPr>
              <a:t>Tier 3 — Partner</a:t>
            </a:r>
          </a:p>
        </p:txBody>
      </p:sp>
      <p:sp>
        <p:nvSpPr>
          <p:cNvPr id="6" name="TextBox 6"/>
          <p:cNvSpPr txBox="1"/>
          <p:nvPr/>
        </p:nvSpPr>
        <p:spPr>
          <a:xfrm>
            <a:off x="1752178" y="3097947"/>
            <a:ext cx="5892531" cy="5004218"/>
          </a:xfrm>
          <a:prstGeom prst="rect">
            <a:avLst/>
          </a:prstGeom>
        </p:spPr>
        <p:txBody>
          <a:bodyPr lIns="0" tIns="0" rIns="0" bIns="0" rtlCol="0" anchor="t">
            <a:spAutoFit/>
          </a:bodyPr>
          <a:lstStyle/>
          <a:p>
            <a:pPr algn="l">
              <a:lnSpc>
                <a:spcPts val="3600"/>
              </a:lnSpc>
            </a:pPr>
            <a:r>
              <a:rPr lang="en-GB" sz="2400" spc="0" noProof="0" dirty="0">
                <a:solidFill>
                  <a:srgbClr val="1A1727"/>
                </a:solidFill>
                <a:latin typeface="Open Sans"/>
                <a:ea typeface="Open Sans"/>
                <a:cs typeface="Open Sans"/>
                <a:sym typeface="Open Sans"/>
              </a:rPr>
              <a:t>For organisations ready to embed long-term, systemic change.</a:t>
            </a:r>
          </a:p>
          <a:p>
            <a:pPr algn="l">
              <a:lnSpc>
                <a:spcPts val="3600"/>
              </a:lnSpc>
            </a:pPr>
            <a:endParaRPr lang="en-GB" sz="2400" spc="0" noProof="0" dirty="0">
              <a:solidFill>
                <a:srgbClr val="1A1727"/>
              </a:solidFill>
              <a:latin typeface="Open Sans"/>
              <a:ea typeface="Open Sans"/>
              <a:cs typeface="Open Sans"/>
              <a:sym typeface="Open Sans"/>
            </a:endParaRPr>
          </a:p>
          <a:p>
            <a:pPr algn="l">
              <a:lnSpc>
                <a:spcPts val="3600"/>
              </a:lnSpc>
            </a:pPr>
            <a:r>
              <a:rPr lang="en-GB" sz="2400" b="1" spc="0" noProof="0" dirty="0">
                <a:solidFill>
                  <a:srgbClr val="1A1727"/>
                </a:solidFill>
                <a:latin typeface="Open Sans Bold"/>
                <a:ea typeface="Open Sans Bold"/>
                <a:cs typeface="Open Sans Bold"/>
                <a:sym typeface="Open Sans Bold"/>
              </a:rPr>
              <a:t>Includes everything in Plus, plus:</a:t>
            </a:r>
          </a:p>
          <a:p>
            <a:pPr marL="518160" lvl="1" indent="-259080" algn="l">
              <a:lnSpc>
                <a:spcPts val="3600"/>
              </a:lnSpc>
              <a:buFont typeface="Arial"/>
              <a:buChar char="•"/>
            </a:pPr>
            <a:r>
              <a:rPr lang="en-GB" sz="2400" spc="0" noProof="0" dirty="0">
                <a:solidFill>
                  <a:srgbClr val="1A1727"/>
                </a:solidFill>
                <a:latin typeface="Open Sans"/>
                <a:ea typeface="Open Sans"/>
                <a:cs typeface="Open Sans"/>
                <a:sym typeface="Open Sans"/>
              </a:rPr>
              <a:t>30 hours consulting per year.</a:t>
            </a:r>
          </a:p>
          <a:p>
            <a:pPr marL="518160" lvl="1" indent="-259080" algn="l">
              <a:lnSpc>
                <a:spcPts val="3600"/>
              </a:lnSpc>
              <a:buFont typeface="Arial"/>
              <a:buChar char="•"/>
            </a:pPr>
            <a:r>
              <a:rPr lang="en-GB" sz="2400" noProof="0" dirty="0">
                <a:solidFill>
                  <a:srgbClr val="1A1727"/>
                </a:solidFill>
                <a:latin typeface="Open Sans"/>
                <a:ea typeface="Open Sans"/>
                <a:cs typeface="Open Sans"/>
                <a:sym typeface="Open Sans"/>
              </a:rPr>
              <a:t>Quarterly senior leadership sessions.</a:t>
            </a:r>
          </a:p>
          <a:p>
            <a:pPr marL="518160" lvl="1" indent="-259080" algn="l">
              <a:lnSpc>
                <a:spcPts val="3600"/>
              </a:lnSpc>
              <a:buFont typeface="Arial"/>
              <a:buChar char="•"/>
            </a:pPr>
            <a:r>
              <a:rPr lang="en-GB" sz="2400" noProof="0" dirty="0">
                <a:solidFill>
                  <a:srgbClr val="1A1727"/>
                </a:solidFill>
                <a:latin typeface="Open Sans"/>
                <a:ea typeface="Open Sans"/>
                <a:cs typeface="Open Sans"/>
                <a:sym typeface="Open Sans"/>
              </a:rPr>
              <a:t>Two Disabled speakers per year</a:t>
            </a:r>
          </a:p>
          <a:p>
            <a:pPr marL="518160" lvl="1" indent="-259080" algn="l">
              <a:lnSpc>
                <a:spcPts val="3600"/>
              </a:lnSpc>
              <a:buFont typeface="Arial"/>
              <a:buChar char="•"/>
            </a:pPr>
            <a:r>
              <a:rPr lang="en-GB" sz="2400" noProof="0" dirty="0">
                <a:solidFill>
                  <a:srgbClr val="1A1727"/>
                </a:solidFill>
                <a:latin typeface="Open Sans"/>
                <a:ea typeface="Open Sans"/>
                <a:cs typeface="Open Sans"/>
                <a:sym typeface="Open Sans"/>
              </a:rPr>
              <a:t>Named lead consultant.</a:t>
            </a:r>
          </a:p>
          <a:p>
            <a:pPr marL="518160" lvl="1" indent="-259080" algn="l">
              <a:lnSpc>
                <a:spcPts val="3600"/>
              </a:lnSpc>
              <a:buFont typeface="Arial"/>
              <a:buChar char="•"/>
            </a:pPr>
            <a:r>
              <a:rPr lang="en-GB" sz="2400" noProof="0" dirty="0">
                <a:solidFill>
                  <a:srgbClr val="1A1727"/>
                </a:solidFill>
                <a:latin typeface="Open Sans"/>
                <a:ea typeface="Open Sans"/>
                <a:cs typeface="Open Sans"/>
                <a:sym typeface="Open Sans"/>
              </a:rPr>
              <a:t>Priority booking for DBS speakers and trainers.</a:t>
            </a:r>
          </a:p>
          <a:p>
            <a:pPr marL="518160" lvl="1" indent="-259080" algn="l">
              <a:lnSpc>
                <a:spcPts val="3600"/>
              </a:lnSpc>
              <a:buFont typeface="Arial"/>
              <a:buChar char="•"/>
            </a:pPr>
            <a:r>
              <a:rPr lang="en-GB" sz="2400" spc="0" noProof="0" dirty="0">
                <a:solidFill>
                  <a:srgbClr val="1A1727"/>
                </a:solidFill>
                <a:latin typeface="Open Sans"/>
                <a:ea typeface="Open Sans"/>
                <a:cs typeface="Open Sans"/>
                <a:sym typeface="Open Sans"/>
              </a:rPr>
              <a:t>Co-created annual roadmap.</a:t>
            </a:r>
          </a:p>
        </p:txBody>
      </p:sp>
      <p:sp>
        <p:nvSpPr>
          <p:cNvPr id="7" name="TextBox 7"/>
          <p:cNvSpPr txBox="1"/>
          <p:nvPr/>
        </p:nvSpPr>
        <p:spPr>
          <a:xfrm>
            <a:off x="3042939" y="8759682"/>
            <a:ext cx="3004215" cy="521478"/>
          </a:xfrm>
          <a:prstGeom prst="rect">
            <a:avLst/>
          </a:prstGeom>
        </p:spPr>
        <p:txBody>
          <a:bodyPr lIns="0" tIns="0" rIns="0" bIns="0" rtlCol="0" anchor="t">
            <a:spAutoFit/>
          </a:bodyPr>
          <a:lstStyle/>
          <a:p>
            <a:pPr algn="ctr">
              <a:lnSpc>
                <a:spcPts val="4303"/>
              </a:lnSpc>
            </a:pPr>
            <a:r>
              <a:rPr lang="en-GB" sz="2869" b="1" spc="0" noProof="0" dirty="0">
                <a:solidFill>
                  <a:srgbClr val="C63081"/>
                </a:solidFill>
                <a:latin typeface="Open Sans Bold"/>
                <a:ea typeface="Open Sans Bold"/>
                <a:cs typeface="Open Sans Bold"/>
                <a:sym typeface="Open Sans Bold"/>
              </a:rPr>
              <a:t>£15,000 per year</a:t>
            </a:r>
          </a:p>
        </p:txBody>
      </p:sp>
      <p:sp>
        <p:nvSpPr>
          <p:cNvPr id="9" name="TextBox 7">
            <a:extLst>
              <a:ext uri="{FF2B5EF4-FFF2-40B4-BE49-F238E27FC236}">
                <a16:creationId xmlns:a16="http://schemas.microsoft.com/office/drawing/2014/main" id="{B57EA899-5B58-9627-C1E3-264BB4467840}"/>
              </a:ext>
              <a:ext uri="{C183D7F6-B498-43B3-948B-1728B52AA6E4}">
                <adec:decorative xmlns:adec="http://schemas.microsoft.com/office/drawing/2017/decorative" val="1"/>
              </a:ext>
            </a:extLst>
          </p:cNvPr>
          <p:cNvSpPr txBox="1"/>
          <p:nvPr/>
        </p:nvSpPr>
        <p:spPr>
          <a:xfrm>
            <a:off x="195668" y="9338310"/>
            <a:ext cx="1163145" cy="444633"/>
          </a:xfrm>
          <a:prstGeom prst="rect">
            <a:avLst/>
          </a:prstGeom>
        </p:spPr>
        <p:txBody>
          <a:bodyPr lIns="0" tIns="0" rIns="0" bIns="0" rtlCol="0" anchor="t">
            <a:spAutoFit/>
          </a:bodyPr>
          <a:lstStyle/>
          <a:p>
            <a:pPr algn="l">
              <a:lnSpc>
                <a:spcPts val="1880"/>
              </a:lnSpc>
            </a:pPr>
            <a:r>
              <a:rPr lang="en-GB" sz="2021" b="1" noProof="0" dirty="0">
                <a:solidFill>
                  <a:srgbClr val="1A1727"/>
                </a:solidFill>
                <a:latin typeface="Gordita Bold"/>
                <a:ea typeface="Gordita Bold"/>
                <a:cs typeface="Gordita Bold"/>
                <a:sym typeface="Gordita Bold"/>
              </a:rPr>
              <a:t>Disabled </a:t>
            </a:r>
          </a:p>
          <a:p>
            <a:pPr algn="just">
              <a:lnSpc>
                <a:spcPts val="1577"/>
              </a:lnSpc>
            </a:pPr>
            <a:r>
              <a:rPr lang="en-GB" sz="1695" b="1" noProof="0" dirty="0">
                <a:solidFill>
                  <a:srgbClr val="1A1727"/>
                </a:solidFill>
                <a:latin typeface="Gordita Bold"/>
                <a:ea typeface="Gordita Bold"/>
                <a:cs typeface="Gordita Bold"/>
                <a:sym typeface="Gordita Bold"/>
              </a:rPr>
              <a:t>By </a:t>
            </a:r>
            <a:r>
              <a:rPr lang="en-GB" sz="1695" noProof="0" dirty="0">
                <a:solidFill>
                  <a:srgbClr val="1A1727"/>
                </a:solidFill>
                <a:latin typeface="Gordita"/>
                <a:ea typeface="Gordita"/>
                <a:cs typeface="Gordita"/>
                <a:sym typeface="Gordita"/>
              </a:rPr>
              <a:t>Society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806</Words>
  <Application>Microsoft Office PowerPoint</Application>
  <PresentationFormat>Custom</PresentationFormat>
  <Paragraphs>114</Paragraphs>
  <Slides>12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Open Sans Bold</vt:lpstr>
      <vt:lpstr>Calibri</vt:lpstr>
      <vt:lpstr>Open Sans</vt:lpstr>
      <vt:lpstr>Arial</vt:lpstr>
      <vt:lpstr>Gordita</vt:lpstr>
      <vt:lpstr>Gordita Bold</vt:lpstr>
      <vt:lpstr>Office Theme</vt:lpstr>
      <vt:lpstr>Employer Collective</vt:lpstr>
      <vt:lpstr>What the Employer Collective Is</vt:lpstr>
      <vt:lpstr>Why the Employer Collective Exists </vt:lpstr>
      <vt:lpstr>Who is the Employer Collective For </vt:lpstr>
      <vt:lpstr>What Members Get?</vt:lpstr>
      <vt:lpstr>What Makes It Different</vt:lpstr>
      <vt:lpstr>Pricing &amp; Membership Options</vt:lpstr>
      <vt:lpstr>Tier 2 — Plus </vt:lpstr>
      <vt:lpstr>Tier 3 — Partner</vt:lpstr>
      <vt:lpstr>Most organisations spend more than this on DEI activity that delivers nothing. Most spend more on recruitment mistakes, inaccessible processes, and avoidable legal risk. Most spend more on external consultants who are not Disabled and do not understand ableism</vt:lpstr>
      <vt:lpstr>This Is Not a Disability Network Expense </vt:lpstr>
      <vt:lpstr>Employer Collective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Employer Collective PDF</dc:title>
  <dc:creator>Jamie Shields</dc:creator>
  <cp:lastModifiedBy>Jamie Shields</cp:lastModifiedBy>
  <cp:revision>2</cp:revision>
  <dcterms:created xsi:type="dcterms:W3CDTF">2006-08-16T00:00:00Z</dcterms:created>
  <dcterms:modified xsi:type="dcterms:W3CDTF">2026-04-16T12:59:09Z</dcterms:modified>
  <dc:identifier>DAHG7pPFXrc</dc:identifier>
</cp:coreProperties>
</file>